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diagrams/colors2.xml" ContentType="application/vnd.openxmlformats-officedocument.drawingml.diagramColors+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authors.xml" ContentType="application/vnd.ms-powerpoint.authors+xml"/>
  <Override PartName="/ppt/diagrams/drawing2.xml" ContentType="application/vnd.ms-office.drawingml.diagramDrawing+xml"/>
  <Override PartName="/ppt/diagrams/quickStyle2.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ppt/revisionInfo.xml" ContentType="application/vnd.ms-powerpoint.revisioninfo+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451" r:id="rId3"/>
    <p:sldId id="257" r:id="rId4"/>
    <p:sldId id="258" r:id="rId5"/>
    <p:sldId id="292" r:id="rId6"/>
    <p:sldId id="259" r:id="rId7"/>
    <p:sldId id="262" r:id="rId8"/>
    <p:sldId id="273" r:id="rId9"/>
    <p:sldId id="272" r:id="rId10"/>
    <p:sldId id="293" r:id="rId11"/>
    <p:sldId id="274" r:id="rId12"/>
    <p:sldId id="2452" r:id="rId13"/>
    <p:sldId id="2457" r:id="rId14"/>
    <p:sldId id="2458" r:id="rId15"/>
    <p:sldId id="295" r:id="rId16"/>
    <p:sldId id="2454" r:id="rId17"/>
    <p:sldId id="265" r:id="rId18"/>
    <p:sldId id="291" r:id="rId19"/>
    <p:sldId id="2455" r:id="rId20"/>
    <p:sldId id="2456" r:id="rId21"/>
    <p:sldId id="2444" r:id="rId22"/>
    <p:sldId id="2453" r:id="rId23"/>
    <p:sldId id="2460" r:id="rId24"/>
    <p:sldId id="2461" r:id="rId25"/>
    <p:sldId id="2462" r:id="rId26"/>
    <p:sldId id="2459" r:id="rId27"/>
    <p:sldId id="296" r:id="rId28"/>
    <p:sldId id="261" r:id="rId29"/>
    <p:sldId id="299" r:id="rId3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6" userDrawn="1">
          <p15:clr>
            <a:srgbClr val="A4A3A4"/>
          </p15:clr>
        </p15:guide>
        <p15:guide id="2" orient="horz" pos="1488" userDrawn="1">
          <p15:clr>
            <a:srgbClr val="A4A3A4"/>
          </p15:clr>
        </p15:guide>
        <p15:guide id="3"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022D4B-69E3-CC9F-65BD-BDE84C5B0787}" name="Guest User" initials="GU" userId="S::urn:spo:anon#f2b779429b2c781a997fe73ceaf07bc587f8c1c44e69ea4cffd6d519c032db4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gan Pahl" initials="MP" lastIdx="1" clrIdx="0">
    <p:extLst>
      <p:ext uri="{19B8F6BF-5375-455C-9EA6-DF929625EA0E}">
        <p15:presenceInfo xmlns:p15="http://schemas.microsoft.com/office/powerpoint/2012/main" userId="Megan Pahl" providerId="None"/>
      </p:ext>
    </p:extLst>
  </p:cmAuthor>
  <p:cmAuthor id="2" name="Tom, Nathan" initials="TN" lastIdx="1" clrIdx="1">
    <p:extLst>
      <p:ext uri="{19B8F6BF-5375-455C-9EA6-DF929625EA0E}">
        <p15:presenceInfo xmlns:p15="http://schemas.microsoft.com/office/powerpoint/2012/main" userId="S::ntom@nrel.gov::c0179127-077a-4f62-885d-f7e184031fae" providerId="AD"/>
      </p:ext>
    </p:extLst>
  </p:cmAuthor>
  <p:cmAuthor id="3" name="Ade Gladstein" initials="AG" lastIdx="1" clrIdx="2">
    <p:extLst>
      <p:ext uri="{19B8F6BF-5375-455C-9EA6-DF929625EA0E}">
        <p15:presenceInfo xmlns:p15="http://schemas.microsoft.com/office/powerpoint/2012/main" userId="Ade Gladste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103C"/>
    <a:srgbClr val="00A69C"/>
    <a:srgbClr val="FFFFFF"/>
    <a:srgbClr val="A65395"/>
    <a:srgbClr val="94C4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B8C291-C60E-F5BC-D9C8-D776E1271CE1}" v="2" dt="2022-05-10T15:55:07.699"/>
    <p1510:client id="{21BBDF99-3664-C39F-4F0B-4F233B8B8FE7}" v="316" dt="2022-05-16T19:51:25.309"/>
    <p1510:client id="{347C02FA-18BC-4B99-B99E-0349F80233C4}" v="7" dt="2022-05-13T19:25:40.272"/>
    <p1510:client id="{B763F5D5-62BE-4D7A-B754-2821AA773B0F}" v="9" dt="2022-05-17T11:48:24.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376"/>
        <p:guide orient="horz" pos="1488"/>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viewProps" Target="viewProps.xml"/><Relationship Id="rId42" Type="http://schemas.openxmlformats.org/officeDocument/2006/relationships/customXml" Target="../customXml/item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2011E2-00B3-40CC-B1B5-D6AFDD743E10}"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2FBEA855-8C83-4234-8B74-DBF24D48D426}">
      <dgm:prSet/>
      <dgm:spPr/>
      <dgm:t>
        <a:bodyPr/>
        <a:lstStyle/>
        <a:p>
          <a:endParaRPr lang="en-US">
            <a:latin typeface="Century Gothic" panose="020B0502020202020204" pitchFamily="34" charset="0"/>
          </a:endParaRPr>
        </a:p>
      </dgm:t>
    </dgm:pt>
    <dgm:pt modelId="{F9DABA30-C756-498D-8ADD-1EBA61066A01}" type="parTrans" cxnId="{D41B44C2-BDD9-42F5-B41B-05252574E03A}">
      <dgm:prSet/>
      <dgm:spPr/>
      <dgm:t>
        <a:bodyPr/>
        <a:lstStyle/>
        <a:p>
          <a:endParaRPr lang="en-US">
            <a:latin typeface="+mj-lt"/>
          </a:endParaRPr>
        </a:p>
      </dgm:t>
    </dgm:pt>
    <dgm:pt modelId="{896BC8DF-40ED-44C4-84C8-4CC9F275F96D}" type="sibTrans" cxnId="{D41B44C2-BDD9-42F5-B41B-05252574E03A}">
      <dgm:prSet/>
      <dgm:spPr/>
      <dgm:t>
        <a:bodyPr/>
        <a:lstStyle/>
        <a:p>
          <a:endParaRPr lang="en-US">
            <a:latin typeface="+mj-lt"/>
          </a:endParaRPr>
        </a:p>
      </dgm:t>
    </dgm:pt>
    <dgm:pt modelId="{3FB7B930-6366-41E4-BEB3-F52C01E3887F}">
      <dgm:prSet/>
      <dgm:spPr/>
      <dgm:t>
        <a:bodyPr/>
        <a:lstStyle/>
        <a:p>
          <a:endParaRPr lang="en-US">
            <a:latin typeface="Century Gothic" panose="020B0502020202020204" pitchFamily="34" charset="0"/>
          </a:endParaRPr>
        </a:p>
      </dgm:t>
    </dgm:pt>
    <dgm:pt modelId="{E1DD7802-8764-4BC6-82CF-E778A44F1A00}" type="parTrans" cxnId="{202D2185-692D-41B2-85F1-34495C493380}">
      <dgm:prSet/>
      <dgm:spPr/>
      <dgm:t>
        <a:bodyPr/>
        <a:lstStyle/>
        <a:p>
          <a:endParaRPr lang="en-US">
            <a:latin typeface="+mj-lt"/>
          </a:endParaRPr>
        </a:p>
      </dgm:t>
    </dgm:pt>
    <dgm:pt modelId="{56766FEE-6477-489D-827B-D6C2951917EC}" type="sibTrans" cxnId="{202D2185-692D-41B2-85F1-34495C493380}">
      <dgm:prSet/>
      <dgm:spPr/>
      <dgm:t>
        <a:bodyPr/>
        <a:lstStyle/>
        <a:p>
          <a:endParaRPr lang="en-US">
            <a:latin typeface="+mj-lt"/>
          </a:endParaRPr>
        </a:p>
      </dgm:t>
    </dgm:pt>
    <dgm:pt modelId="{CA28C1E3-E5E0-46BD-92FB-B070F15C3201}">
      <dgm:prSet custT="1"/>
      <dgm:spPr/>
      <dgm:t>
        <a:bodyPr/>
        <a:lstStyle/>
        <a:p>
          <a:pPr marL="114300" marR="0" lvl="0" indent="0" defTabSz="914400" eaLnBrk="1" fontAlgn="auto" latinLnBrk="0" hangingPunct="1">
            <a:lnSpc>
              <a:spcPct val="100000"/>
            </a:lnSpc>
            <a:spcBef>
              <a:spcPts val="0"/>
            </a:spcBef>
            <a:spcAft>
              <a:spcPts val="0"/>
            </a:spcAft>
            <a:buClrTx/>
            <a:buSzTx/>
            <a:buFontTx/>
            <a:buNone/>
            <a:tabLst/>
            <a:defRPr/>
          </a:pPr>
          <a:r>
            <a:rPr lang="en-US" sz="1800" kern="1200">
              <a:latin typeface="Century Gothic" panose="020B0502020202020204" pitchFamily="34" charset="0"/>
              <a:ea typeface="+mn-ea"/>
              <a:cs typeface="+mn-cs"/>
            </a:rPr>
            <a:t>Help YEPs engage their companies in USNC/IEC activities, </a:t>
          </a:r>
          <a:br>
            <a:rPr lang="en-US" sz="1800" kern="1200">
              <a:latin typeface="Century Gothic" panose="020B0502020202020204" pitchFamily="34" charset="0"/>
              <a:ea typeface="+mn-ea"/>
              <a:cs typeface="+mn-cs"/>
            </a:rPr>
          </a:br>
          <a:r>
            <a:rPr lang="en-US" sz="1800" kern="1200">
              <a:latin typeface="Century Gothic" panose="020B0502020202020204" pitchFamily="34" charset="0"/>
              <a:ea typeface="+mn-ea"/>
              <a:cs typeface="+mn-cs"/>
            </a:rPr>
            <a:t>increasing organizational visibility and exposure</a:t>
          </a:r>
        </a:p>
      </dgm:t>
    </dgm:pt>
    <dgm:pt modelId="{ECB19AA9-7F22-4F6B-ADBB-E1DAF8182DD1}" type="parTrans" cxnId="{1F2887EB-A668-4F76-B063-0BCA85057E90}">
      <dgm:prSet/>
      <dgm:spPr/>
      <dgm:t>
        <a:bodyPr/>
        <a:lstStyle/>
        <a:p>
          <a:endParaRPr lang="en-US">
            <a:latin typeface="+mj-lt"/>
          </a:endParaRPr>
        </a:p>
      </dgm:t>
    </dgm:pt>
    <dgm:pt modelId="{83B477D7-13CD-4CB6-A588-4736C7A93225}" type="sibTrans" cxnId="{1F2887EB-A668-4F76-B063-0BCA85057E90}">
      <dgm:prSet/>
      <dgm:spPr/>
      <dgm:t>
        <a:bodyPr/>
        <a:lstStyle/>
        <a:p>
          <a:endParaRPr lang="en-US">
            <a:latin typeface="+mj-lt"/>
          </a:endParaRPr>
        </a:p>
      </dgm:t>
    </dgm:pt>
    <dgm:pt modelId="{EF429409-6C0F-4A30-AC70-AA2CDAA2329F}">
      <dgm:prSet/>
      <dgm:spPr/>
      <dgm:t>
        <a:bodyPr/>
        <a:lstStyle/>
        <a:p>
          <a:endParaRPr lang="en-US">
            <a:latin typeface="Century Gothic" panose="020B0502020202020204" pitchFamily="34" charset="0"/>
          </a:endParaRPr>
        </a:p>
      </dgm:t>
    </dgm:pt>
    <dgm:pt modelId="{DCF8E596-AF6B-44FE-A183-F158D0C170E4}" type="parTrans" cxnId="{736AEE24-1802-4111-BF57-B17B29E295F2}">
      <dgm:prSet/>
      <dgm:spPr/>
      <dgm:t>
        <a:bodyPr/>
        <a:lstStyle/>
        <a:p>
          <a:endParaRPr lang="en-US">
            <a:latin typeface="+mj-lt"/>
          </a:endParaRPr>
        </a:p>
      </dgm:t>
    </dgm:pt>
    <dgm:pt modelId="{DB3432C5-D2BC-4A57-A599-FAB1B7919B3A}" type="sibTrans" cxnId="{736AEE24-1802-4111-BF57-B17B29E295F2}">
      <dgm:prSet/>
      <dgm:spPr/>
      <dgm:t>
        <a:bodyPr/>
        <a:lstStyle/>
        <a:p>
          <a:endParaRPr lang="en-US">
            <a:latin typeface="+mj-lt"/>
          </a:endParaRPr>
        </a:p>
      </dgm:t>
    </dgm:pt>
    <dgm:pt modelId="{3D56E68E-AC63-451D-9319-AFB215A7D00B}">
      <dgm:prSet/>
      <dgm:spPr/>
      <dgm:t>
        <a:bodyPr/>
        <a:lstStyle/>
        <a:p>
          <a:endParaRPr lang="en-US">
            <a:latin typeface="Century Gothic" panose="020B0502020202020204" pitchFamily="34" charset="0"/>
          </a:endParaRPr>
        </a:p>
      </dgm:t>
    </dgm:pt>
    <dgm:pt modelId="{D13149D5-C425-46C4-807F-507B5A17518D}" type="parTrans" cxnId="{8AA23EFC-6546-49E8-95A7-7ECD50C16536}">
      <dgm:prSet/>
      <dgm:spPr/>
      <dgm:t>
        <a:bodyPr/>
        <a:lstStyle/>
        <a:p>
          <a:endParaRPr lang="en-US">
            <a:latin typeface="+mj-lt"/>
          </a:endParaRPr>
        </a:p>
      </dgm:t>
    </dgm:pt>
    <dgm:pt modelId="{161BFE79-5515-4AA4-9FCD-095B8FF6D7F1}" type="sibTrans" cxnId="{8AA23EFC-6546-49E8-95A7-7ECD50C16536}">
      <dgm:prSet/>
      <dgm:spPr/>
      <dgm:t>
        <a:bodyPr/>
        <a:lstStyle/>
        <a:p>
          <a:endParaRPr lang="en-US">
            <a:latin typeface="+mj-lt"/>
          </a:endParaRPr>
        </a:p>
      </dgm:t>
    </dgm:pt>
    <dgm:pt modelId="{42E87DDD-1A8D-40AB-A232-6CD8C3D5334C}">
      <dgm:prSet custT="1"/>
      <dgm:spPr/>
      <dgm:t>
        <a:bodyPr/>
        <a:lstStyle/>
        <a:p>
          <a:pPr marL="114300" indent="0">
            <a:buNone/>
          </a:pPr>
          <a:r>
            <a:rPr lang="en-US" sz="1800" kern="1200">
              <a:latin typeface="Century Gothic" panose="020B0502020202020204" pitchFamily="34" charset="0"/>
              <a:ea typeface="+mn-ea"/>
              <a:cs typeface="+mn-cs"/>
            </a:rPr>
            <a:t>Provide mentorship, knowledge transfer, and skill sharing</a:t>
          </a:r>
        </a:p>
      </dgm:t>
    </dgm:pt>
    <dgm:pt modelId="{A2BBD92A-4CFE-43EA-9BB3-C840BDF111F0}" type="parTrans" cxnId="{9D69254E-08EF-47DD-9FAE-0E9E79FB87CE}">
      <dgm:prSet/>
      <dgm:spPr/>
      <dgm:t>
        <a:bodyPr/>
        <a:lstStyle/>
        <a:p>
          <a:endParaRPr lang="en-US">
            <a:latin typeface="+mj-lt"/>
          </a:endParaRPr>
        </a:p>
      </dgm:t>
    </dgm:pt>
    <dgm:pt modelId="{7FDF4A1E-FFF1-46B7-8FE9-341E29212BA8}" type="sibTrans" cxnId="{9D69254E-08EF-47DD-9FAE-0E9E79FB87CE}">
      <dgm:prSet/>
      <dgm:spPr/>
      <dgm:t>
        <a:bodyPr/>
        <a:lstStyle/>
        <a:p>
          <a:endParaRPr lang="en-US">
            <a:latin typeface="+mj-lt"/>
          </a:endParaRPr>
        </a:p>
      </dgm:t>
    </dgm:pt>
    <dgm:pt modelId="{C008B41C-7CB7-494D-93BF-518F6C46C3D7}">
      <dgm:prSet/>
      <dgm:spPr/>
      <dgm:t>
        <a:bodyPr/>
        <a:lstStyle/>
        <a:p>
          <a:endParaRPr lang="en-US">
            <a:latin typeface="Century Gothic" panose="020B0502020202020204" pitchFamily="34" charset="0"/>
          </a:endParaRPr>
        </a:p>
      </dgm:t>
    </dgm:pt>
    <dgm:pt modelId="{6B57052C-5551-4722-8324-45D6D28DCA67}" type="parTrans" cxnId="{1CBE09E5-154F-4018-809D-7DDC8668341B}">
      <dgm:prSet/>
      <dgm:spPr/>
      <dgm:t>
        <a:bodyPr/>
        <a:lstStyle/>
        <a:p>
          <a:endParaRPr lang="en-US">
            <a:latin typeface="+mj-lt"/>
          </a:endParaRPr>
        </a:p>
      </dgm:t>
    </dgm:pt>
    <dgm:pt modelId="{7E7F4566-1072-4D08-806D-83FAD5E73E84}" type="sibTrans" cxnId="{1CBE09E5-154F-4018-809D-7DDC8668341B}">
      <dgm:prSet/>
      <dgm:spPr/>
      <dgm:t>
        <a:bodyPr/>
        <a:lstStyle/>
        <a:p>
          <a:endParaRPr lang="en-US">
            <a:latin typeface="+mj-lt"/>
          </a:endParaRPr>
        </a:p>
      </dgm:t>
    </dgm:pt>
    <dgm:pt modelId="{F2B521F4-8308-4047-80E6-6EFB3B1E0A6F}">
      <dgm:prSet custT="1"/>
      <dgm:spPr/>
      <dgm:t>
        <a:bodyPr/>
        <a:lstStyle/>
        <a:p>
          <a:pPr marL="114300" indent="0">
            <a:buNone/>
          </a:pPr>
          <a:r>
            <a:rPr lang="en-US" sz="1800" kern="1200">
              <a:latin typeface="Century Gothic" panose="020B0502020202020204" pitchFamily="34" charset="0"/>
              <a:ea typeface="+mn-ea"/>
              <a:cs typeface="+mn-cs"/>
            </a:rPr>
            <a:t>Facilitate connections between US and international YEPs, beginning with a regional program in the Americas</a:t>
          </a:r>
        </a:p>
      </dgm:t>
    </dgm:pt>
    <dgm:pt modelId="{5D70E622-C666-42B0-8831-29C4D8358FB3}" type="parTrans" cxnId="{071AF382-BAF8-4630-8723-61156952FE5B}">
      <dgm:prSet/>
      <dgm:spPr/>
      <dgm:t>
        <a:bodyPr/>
        <a:lstStyle/>
        <a:p>
          <a:endParaRPr lang="en-US">
            <a:latin typeface="+mj-lt"/>
          </a:endParaRPr>
        </a:p>
      </dgm:t>
    </dgm:pt>
    <dgm:pt modelId="{139C228A-DAD6-4E4F-B44B-966D6024441A}" type="sibTrans" cxnId="{071AF382-BAF8-4630-8723-61156952FE5B}">
      <dgm:prSet/>
      <dgm:spPr/>
      <dgm:t>
        <a:bodyPr/>
        <a:lstStyle/>
        <a:p>
          <a:endParaRPr lang="en-US">
            <a:latin typeface="+mj-lt"/>
          </a:endParaRPr>
        </a:p>
      </dgm:t>
    </dgm:pt>
    <dgm:pt modelId="{B6C8096D-C864-405F-8A72-6E901523CE7F}">
      <dgm:prSet custT="1"/>
      <dgm:spPr/>
      <dgm:t>
        <a:bodyPr anchor="ctr" anchorCtr="0"/>
        <a:lstStyle/>
        <a:p>
          <a:pPr marL="114300" indent="0">
            <a:buNone/>
          </a:pPr>
          <a:r>
            <a:rPr lang="en-US" sz="1800">
              <a:latin typeface="Century Gothic" panose="020B0502020202020204" pitchFamily="34" charset="0"/>
            </a:rPr>
            <a:t>Increase outreach to a diverse group of YEPs</a:t>
          </a:r>
        </a:p>
      </dgm:t>
    </dgm:pt>
    <dgm:pt modelId="{B21B2F5E-5C0C-4420-91D6-2CDB280AFD89}" type="parTrans" cxnId="{F07FC251-5DA9-4382-84E8-5926D9A57CC1}">
      <dgm:prSet/>
      <dgm:spPr/>
      <dgm:t>
        <a:bodyPr/>
        <a:lstStyle/>
        <a:p>
          <a:endParaRPr lang="en-US">
            <a:latin typeface="+mj-lt"/>
          </a:endParaRPr>
        </a:p>
      </dgm:t>
    </dgm:pt>
    <dgm:pt modelId="{80197C28-FE29-451A-9207-6C3A85B3EB34}" type="sibTrans" cxnId="{F07FC251-5DA9-4382-84E8-5926D9A57CC1}">
      <dgm:prSet/>
      <dgm:spPr/>
      <dgm:t>
        <a:bodyPr/>
        <a:lstStyle/>
        <a:p>
          <a:endParaRPr lang="en-US">
            <a:latin typeface="+mj-lt"/>
          </a:endParaRPr>
        </a:p>
      </dgm:t>
    </dgm:pt>
    <dgm:pt modelId="{86629D32-B528-443E-BDA7-BDB9548B0570}">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kern="1200">
              <a:latin typeface="Century Gothic" panose="020B0502020202020204" pitchFamily="34" charset="0"/>
              <a:ea typeface="+mn-ea"/>
              <a:cs typeface="+mn-cs"/>
            </a:rPr>
            <a:t>  Foster connections among YEPs involved in standards and conformity assessment in the US</a:t>
          </a:r>
        </a:p>
        <a:p>
          <a:pPr marL="57150" lvl="1" indent="0" defTabSz="444500">
            <a:lnSpc>
              <a:spcPct val="90000"/>
            </a:lnSpc>
            <a:spcBef>
              <a:spcPct val="0"/>
            </a:spcBef>
            <a:spcAft>
              <a:spcPct val="15000"/>
            </a:spcAft>
          </a:pPr>
          <a:endParaRPr lang="en-US" sz="1400" kern="1200">
            <a:latin typeface="Century Gothic" panose="020B0502020202020204" pitchFamily="34" charset="0"/>
          </a:endParaRPr>
        </a:p>
      </dgm:t>
    </dgm:pt>
    <dgm:pt modelId="{0746BE9D-3CCE-43EB-907D-BA91B6D85E8F}" type="parTrans" cxnId="{09C648E0-E4FA-4454-B336-0BC0F8579E59}">
      <dgm:prSet/>
      <dgm:spPr/>
      <dgm:t>
        <a:bodyPr/>
        <a:lstStyle/>
        <a:p>
          <a:endParaRPr lang="en-US">
            <a:latin typeface="+mj-lt"/>
          </a:endParaRPr>
        </a:p>
      </dgm:t>
    </dgm:pt>
    <dgm:pt modelId="{E75AF09F-AFCB-492A-982B-EAC7D6E47CA8}" type="sibTrans" cxnId="{09C648E0-E4FA-4454-B336-0BC0F8579E59}">
      <dgm:prSet/>
      <dgm:spPr/>
      <dgm:t>
        <a:bodyPr/>
        <a:lstStyle/>
        <a:p>
          <a:endParaRPr lang="en-US">
            <a:latin typeface="+mj-lt"/>
          </a:endParaRPr>
        </a:p>
      </dgm:t>
    </dgm:pt>
    <dgm:pt modelId="{C0C11A87-0B0A-44AB-9A52-F6EEC638C9CE}">
      <dgm:prSet custT="1"/>
      <dgm:spPr/>
      <dgm:t>
        <a:bodyPr/>
        <a:lstStyle/>
        <a:p>
          <a:pPr marL="57150" lvl="1" indent="0" defTabSz="444500">
            <a:lnSpc>
              <a:spcPct val="90000"/>
            </a:lnSpc>
            <a:spcBef>
              <a:spcPct val="0"/>
            </a:spcBef>
            <a:spcAft>
              <a:spcPct val="15000"/>
            </a:spcAft>
          </a:pPr>
          <a:endParaRPr lang="en-US" sz="1400" kern="1200">
            <a:latin typeface="Century Gothic" panose="020B0502020202020204" pitchFamily="34" charset="0"/>
          </a:endParaRPr>
        </a:p>
      </dgm:t>
    </dgm:pt>
    <dgm:pt modelId="{2A0786EE-2861-4841-8ACF-A86139B14386}" type="parTrans" cxnId="{5CF67EE7-CC72-43A3-8237-84B63DD02715}">
      <dgm:prSet/>
      <dgm:spPr/>
      <dgm:t>
        <a:bodyPr/>
        <a:lstStyle/>
        <a:p>
          <a:endParaRPr lang="en-US"/>
        </a:p>
      </dgm:t>
    </dgm:pt>
    <dgm:pt modelId="{97A23EDF-769D-4B98-B21E-3ED0BF0137AA}" type="sibTrans" cxnId="{5CF67EE7-CC72-43A3-8237-84B63DD02715}">
      <dgm:prSet/>
      <dgm:spPr/>
      <dgm:t>
        <a:bodyPr/>
        <a:lstStyle/>
        <a:p>
          <a:endParaRPr lang="en-US"/>
        </a:p>
      </dgm:t>
    </dgm:pt>
    <dgm:pt modelId="{80E65044-D06D-4D8A-AC3E-EA9FB6145924}" type="pres">
      <dgm:prSet presAssocID="{CF2011E2-00B3-40CC-B1B5-D6AFDD743E10}" presName="linearFlow" presStyleCnt="0">
        <dgm:presLayoutVars>
          <dgm:dir/>
          <dgm:animLvl val="lvl"/>
          <dgm:resizeHandles val="exact"/>
        </dgm:presLayoutVars>
      </dgm:prSet>
      <dgm:spPr/>
    </dgm:pt>
    <dgm:pt modelId="{044ADB40-9E47-46EE-8DB7-28E4498AAE62}" type="pres">
      <dgm:prSet presAssocID="{2FBEA855-8C83-4234-8B74-DBF24D48D426}" presName="composite" presStyleCnt="0"/>
      <dgm:spPr/>
    </dgm:pt>
    <dgm:pt modelId="{6AFBF1A7-9C1C-4F21-A84B-E11538C40D6A}" type="pres">
      <dgm:prSet presAssocID="{2FBEA855-8C83-4234-8B74-DBF24D48D426}" presName="parentText" presStyleLbl="alignNode1" presStyleIdx="0" presStyleCnt="5">
        <dgm:presLayoutVars>
          <dgm:chMax val="1"/>
          <dgm:bulletEnabled val="1"/>
        </dgm:presLayoutVars>
      </dgm:prSet>
      <dgm:spPr/>
    </dgm:pt>
    <dgm:pt modelId="{1AAB77F4-FAA4-434B-AA49-B2FFDB5BDC87}" type="pres">
      <dgm:prSet presAssocID="{2FBEA855-8C83-4234-8B74-DBF24D48D426}" presName="descendantText" presStyleLbl="alignAcc1" presStyleIdx="0" presStyleCnt="5">
        <dgm:presLayoutVars>
          <dgm:bulletEnabled val="1"/>
        </dgm:presLayoutVars>
      </dgm:prSet>
      <dgm:spPr/>
    </dgm:pt>
    <dgm:pt modelId="{D9C01E97-D7F5-4479-A6D7-3D3B5EACA1A4}" type="pres">
      <dgm:prSet presAssocID="{896BC8DF-40ED-44C4-84C8-4CC9F275F96D}" presName="sp" presStyleCnt="0"/>
      <dgm:spPr/>
    </dgm:pt>
    <dgm:pt modelId="{DFFFBD44-58A0-4653-9478-AD2A856DC8D4}" type="pres">
      <dgm:prSet presAssocID="{EF429409-6C0F-4A30-AC70-AA2CDAA2329F}" presName="composite" presStyleCnt="0"/>
      <dgm:spPr/>
    </dgm:pt>
    <dgm:pt modelId="{E18CD29F-ED3E-4D0B-9657-55DEE07CB38C}" type="pres">
      <dgm:prSet presAssocID="{EF429409-6C0F-4A30-AC70-AA2CDAA2329F}" presName="parentText" presStyleLbl="alignNode1" presStyleIdx="1" presStyleCnt="5">
        <dgm:presLayoutVars>
          <dgm:chMax val="1"/>
          <dgm:bulletEnabled val="1"/>
        </dgm:presLayoutVars>
      </dgm:prSet>
      <dgm:spPr/>
    </dgm:pt>
    <dgm:pt modelId="{DCEE7AAD-1A89-45F8-958C-F2CB38FA14E6}" type="pres">
      <dgm:prSet presAssocID="{EF429409-6C0F-4A30-AC70-AA2CDAA2329F}" presName="descendantText" presStyleLbl="alignAcc1" presStyleIdx="1" presStyleCnt="5">
        <dgm:presLayoutVars>
          <dgm:bulletEnabled val="1"/>
        </dgm:presLayoutVars>
      </dgm:prSet>
      <dgm:spPr/>
    </dgm:pt>
    <dgm:pt modelId="{95311CAA-F5F8-4C9E-BA41-D44B21BE8B8F}" type="pres">
      <dgm:prSet presAssocID="{DB3432C5-D2BC-4A57-A599-FAB1B7919B3A}" presName="sp" presStyleCnt="0"/>
      <dgm:spPr/>
    </dgm:pt>
    <dgm:pt modelId="{3AD6AF5B-90AC-4775-97D0-6A131BEA21A3}" type="pres">
      <dgm:prSet presAssocID="{3FB7B930-6366-41E4-BEB3-F52C01E3887F}" presName="composite" presStyleCnt="0"/>
      <dgm:spPr/>
    </dgm:pt>
    <dgm:pt modelId="{0718280B-2AEC-4DB9-A449-5FDF17C31C57}" type="pres">
      <dgm:prSet presAssocID="{3FB7B930-6366-41E4-BEB3-F52C01E3887F}" presName="parentText" presStyleLbl="alignNode1" presStyleIdx="2" presStyleCnt="5">
        <dgm:presLayoutVars>
          <dgm:chMax val="1"/>
          <dgm:bulletEnabled val="1"/>
        </dgm:presLayoutVars>
      </dgm:prSet>
      <dgm:spPr/>
    </dgm:pt>
    <dgm:pt modelId="{B3190167-5FC1-43F8-8F80-08D4A3964560}" type="pres">
      <dgm:prSet presAssocID="{3FB7B930-6366-41E4-BEB3-F52C01E3887F}" presName="descendantText" presStyleLbl="alignAcc1" presStyleIdx="2" presStyleCnt="5">
        <dgm:presLayoutVars>
          <dgm:bulletEnabled val="1"/>
        </dgm:presLayoutVars>
      </dgm:prSet>
      <dgm:spPr/>
    </dgm:pt>
    <dgm:pt modelId="{83316E4A-9E29-46A6-903D-BB76C5D04344}" type="pres">
      <dgm:prSet presAssocID="{56766FEE-6477-489D-827B-D6C2951917EC}" presName="sp" presStyleCnt="0"/>
      <dgm:spPr/>
    </dgm:pt>
    <dgm:pt modelId="{FD956BA7-9002-450B-9FD9-C63D8C5F2B3C}" type="pres">
      <dgm:prSet presAssocID="{3D56E68E-AC63-451D-9319-AFB215A7D00B}" presName="composite" presStyleCnt="0"/>
      <dgm:spPr/>
    </dgm:pt>
    <dgm:pt modelId="{10402BFA-FF7C-4368-B10C-06440F20DF79}" type="pres">
      <dgm:prSet presAssocID="{3D56E68E-AC63-451D-9319-AFB215A7D00B}" presName="parentText" presStyleLbl="alignNode1" presStyleIdx="3" presStyleCnt="5">
        <dgm:presLayoutVars>
          <dgm:chMax val="1"/>
          <dgm:bulletEnabled val="1"/>
        </dgm:presLayoutVars>
      </dgm:prSet>
      <dgm:spPr/>
    </dgm:pt>
    <dgm:pt modelId="{2C0268F7-3FA3-484C-B6A1-5968D1EEDB1C}" type="pres">
      <dgm:prSet presAssocID="{3D56E68E-AC63-451D-9319-AFB215A7D00B}" presName="descendantText" presStyleLbl="alignAcc1" presStyleIdx="3" presStyleCnt="5">
        <dgm:presLayoutVars>
          <dgm:bulletEnabled val="1"/>
        </dgm:presLayoutVars>
      </dgm:prSet>
      <dgm:spPr/>
    </dgm:pt>
    <dgm:pt modelId="{2018CE12-6573-4937-8EBA-B0CBDFE32E51}" type="pres">
      <dgm:prSet presAssocID="{161BFE79-5515-4AA4-9FCD-095B8FF6D7F1}" presName="sp" presStyleCnt="0"/>
      <dgm:spPr/>
    </dgm:pt>
    <dgm:pt modelId="{4817509B-432A-43DE-9DE9-6D035375A9C4}" type="pres">
      <dgm:prSet presAssocID="{C008B41C-7CB7-494D-93BF-518F6C46C3D7}" presName="composite" presStyleCnt="0"/>
      <dgm:spPr/>
    </dgm:pt>
    <dgm:pt modelId="{4078F498-D273-4145-8E6D-C94E0DB5D17C}" type="pres">
      <dgm:prSet presAssocID="{C008B41C-7CB7-494D-93BF-518F6C46C3D7}" presName="parentText" presStyleLbl="alignNode1" presStyleIdx="4" presStyleCnt="5">
        <dgm:presLayoutVars>
          <dgm:chMax val="1"/>
          <dgm:bulletEnabled val="1"/>
        </dgm:presLayoutVars>
      </dgm:prSet>
      <dgm:spPr/>
    </dgm:pt>
    <dgm:pt modelId="{2274348E-243B-493E-AF81-8394424919B1}" type="pres">
      <dgm:prSet presAssocID="{C008B41C-7CB7-494D-93BF-518F6C46C3D7}" presName="descendantText" presStyleLbl="alignAcc1" presStyleIdx="4" presStyleCnt="5">
        <dgm:presLayoutVars>
          <dgm:bulletEnabled val="1"/>
        </dgm:presLayoutVars>
      </dgm:prSet>
      <dgm:spPr/>
    </dgm:pt>
  </dgm:ptLst>
  <dgm:cxnLst>
    <dgm:cxn modelId="{6167380B-86F5-4F53-8D25-14A3EC4B1A1D}" type="presOf" srcId="{CF2011E2-00B3-40CC-B1B5-D6AFDD743E10}" destId="{80E65044-D06D-4D8A-AC3E-EA9FB6145924}" srcOrd="0" destOrd="0" presId="urn:microsoft.com/office/officeart/2005/8/layout/chevron2"/>
    <dgm:cxn modelId="{121CF60E-01A0-49C2-8F05-9AFCC649370A}" type="presOf" srcId="{B6C8096D-C864-405F-8A72-6E901523CE7F}" destId="{1AAB77F4-FAA4-434B-AA49-B2FFDB5BDC87}" srcOrd="0" destOrd="0" presId="urn:microsoft.com/office/officeart/2005/8/layout/chevron2"/>
    <dgm:cxn modelId="{65BA710F-BA82-4707-9C2C-2C873D653A6B}" type="presOf" srcId="{3FB7B930-6366-41E4-BEB3-F52C01E3887F}" destId="{0718280B-2AEC-4DB9-A449-5FDF17C31C57}" srcOrd="0" destOrd="0" presId="urn:microsoft.com/office/officeart/2005/8/layout/chevron2"/>
    <dgm:cxn modelId="{3FA63F17-A666-47F5-9466-D5D78B89C27E}" type="presOf" srcId="{C008B41C-7CB7-494D-93BF-518F6C46C3D7}" destId="{4078F498-D273-4145-8E6D-C94E0DB5D17C}" srcOrd="0" destOrd="0" presId="urn:microsoft.com/office/officeart/2005/8/layout/chevron2"/>
    <dgm:cxn modelId="{C4ABF521-4FEB-4C7D-A0E3-EBD03B707012}" type="presOf" srcId="{C0C11A87-0B0A-44AB-9A52-F6EEC638C9CE}" destId="{DCEE7AAD-1A89-45F8-958C-F2CB38FA14E6}" srcOrd="0" destOrd="0" presId="urn:microsoft.com/office/officeart/2005/8/layout/chevron2"/>
    <dgm:cxn modelId="{736AEE24-1802-4111-BF57-B17B29E295F2}" srcId="{CF2011E2-00B3-40CC-B1B5-D6AFDD743E10}" destId="{EF429409-6C0F-4A30-AC70-AA2CDAA2329F}" srcOrd="1" destOrd="0" parTransId="{DCF8E596-AF6B-44FE-A183-F158D0C170E4}" sibTransId="{DB3432C5-D2BC-4A57-A599-FAB1B7919B3A}"/>
    <dgm:cxn modelId="{19E7B83A-0DF9-4E66-A1FE-D27F6966F125}" type="presOf" srcId="{86629D32-B528-443E-BDA7-BDB9548B0570}" destId="{DCEE7AAD-1A89-45F8-958C-F2CB38FA14E6}" srcOrd="0" destOrd="1" presId="urn:microsoft.com/office/officeart/2005/8/layout/chevron2"/>
    <dgm:cxn modelId="{9D69254E-08EF-47DD-9FAE-0E9E79FB87CE}" srcId="{3D56E68E-AC63-451D-9319-AFB215A7D00B}" destId="{42E87DDD-1A8D-40AB-A232-6CD8C3D5334C}" srcOrd="0" destOrd="0" parTransId="{A2BBD92A-4CFE-43EA-9BB3-C840BDF111F0}" sibTransId="{7FDF4A1E-FFF1-46B7-8FE9-341E29212BA8}"/>
    <dgm:cxn modelId="{F07FC251-5DA9-4382-84E8-5926D9A57CC1}" srcId="{2FBEA855-8C83-4234-8B74-DBF24D48D426}" destId="{B6C8096D-C864-405F-8A72-6E901523CE7F}" srcOrd="0" destOrd="0" parTransId="{B21B2F5E-5C0C-4420-91D6-2CDB280AFD89}" sibTransId="{80197C28-FE29-451A-9207-6C3A85B3EB34}"/>
    <dgm:cxn modelId="{071AF382-BAF8-4630-8723-61156952FE5B}" srcId="{C008B41C-7CB7-494D-93BF-518F6C46C3D7}" destId="{F2B521F4-8308-4047-80E6-6EFB3B1E0A6F}" srcOrd="0" destOrd="0" parTransId="{5D70E622-C666-42B0-8831-29C4D8358FB3}" sibTransId="{139C228A-DAD6-4E4F-B44B-966D6024441A}"/>
    <dgm:cxn modelId="{202D2185-692D-41B2-85F1-34495C493380}" srcId="{CF2011E2-00B3-40CC-B1B5-D6AFDD743E10}" destId="{3FB7B930-6366-41E4-BEB3-F52C01E3887F}" srcOrd="2" destOrd="0" parTransId="{E1DD7802-8764-4BC6-82CF-E778A44F1A00}" sibTransId="{56766FEE-6477-489D-827B-D6C2951917EC}"/>
    <dgm:cxn modelId="{47743E9A-745B-4DFE-8C8C-62E0A8CE2E1B}" type="presOf" srcId="{42E87DDD-1A8D-40AB-A232-6CD8C3D5334C}" destId="{2C0268F7-3FA3-484C-B6A1-5968D1EEDB1C}" srcOrd="0" destOrd="0" presId="urn:microsoft.com/office/officeart/2005/8/layout/chevron2"/>
    <dgm:cxn modelId="{9A9B9C9B-636F-42B9-AC53-B316B1215280}" type="presOf" srcId="{2FBEA855-8C83-4234-8B74-DBF24D48D426}" destId="{6AFBF1A7-9C1C-4F21-A84B-E11538C40D6A}" srcOrd="0" destOrd="0" presId="urn:microsoft.com/office/officeart/2005/8/layout/chevron2"/>
    <dgm:cxn modelId="{A17549B3-4B27-49A2-B6A7-577AC9A436B4}" type="presOf" srcId="{F2B521F4-8308-4047-80E6-6EFB3B1E0A6F}" destId="{2274348E-243B-493E-AF81-8394424919B1}" srcOrd="0" destOrd="0" presId="urn:microsoft.com/office/officeart/2005/8/layout/chevron2"/>
    <dgm:cxn modelId="{D41B44C2-BDD9-42F5-B41B-05252574E03A}" srcId="{CF2011E2-00B3-40CC-B1B5-D6AFDD743E10}" destId="{2FBEA855-8C83-4234-8B74-DBF24D48D426}" srcOrd="0" destOrd="0" parTransId="{F9DABA30-C756-498D-8ADD-1EBA61066A01}" sibTransId="{896BC8DF-40ED-44C4-84C8-4CC9F275F96D}"/>
    <dgm:cxn modelId="{6CB8E4C8-115F-4A59-A0C0-10AB72CE6B97}" type="presOf" srcId="{EF429409-6C0F-4A30-AC70-AA2CDAA2329F}" destId="{E18CD29F-ED3E-4D0B-9657-55DEE07CB38C}" srcOrd="0" destOrd="0" presId="urn:microsoft.com/office/officeart/2005/8/layout/chevron2"/>
    <dgm:cxn modelId="{DA1495CD-23E0-4CD3-A292-4DE6DEAAE44B}" type="presOf" srcId="{CA28C1E3-E5E0-46BD-92FB-B070F15C3201}" destId="{B3190167-5FC1-43F8-8F80-08D4A3964560}" srcOrd="0" destOrd="0" presId="urn:microsoft.com/office/officeart/2005/8/layout/chevron2"/>
    <dgm:cxn modelId="{09C648E0-E4FA-4454-B336-0BC0F8579E59}" srcId="{EF429409-6C0F-4A30-AC70-AA2CDAA2329F}" destId="{86629D32-B528-443E-BDA7-BDB9548B0570}" srcOrd="1" destOrd="0" parTransId="{0746BE9D-3CCE-43EB-907D-BA91B6D85E8F}" sibTransId="{E75AF09F-AFCB-492A-982B-EAC7D6E47CA8}"/>
    <dgm:cxn modelId="{1CBE09E5-154F-4018-809D-7DDC8668341B}" srcId="{CF2011E2-00B3-40CC-B1B5-D6AFDD743E10}" destId="{C008B41C-7CB7-494D-93BF-518F6C46C3D7}" srcOrd="4" destOrd="0" parTransId="{6B57052C-5551-4722-8324-45D6D28DCA67}" sibTransId="{7E7F4566-1072-4D08-806D-83FAD5E73E84}"/>
    <dgm:cxn modelId="{5CF67EE7-CC72-43A3-8237-84B63DD02715}" srcId="{EF429409-6C0F-4A30-AC70-AA2CDAA2329F}" destId="{C0C11A87-0B0A-44AB-9A52-F6EEC638C9CE}" srcOrd="0" destOrd="0" parTransId="{2A0786EE-2861-4841-8ACF-A86139B14386}" sibTransId="{97A23EDF-769D-4B98-B21E-3ED0BF0137AA}"/>
    <dgm:cxn modelId="{1F2887EB-A668-4F76-B063-0BCA85057E90}" srcId="{3FB7B930-6366-41E4-BEB3-F52C01E3887F}" destId="{CA28C1E3-E5E0-46BD-92FB-B070F15C3201}" srcOrd="0" destOrd="0" parTransId="{ECB19AA9-7F22-4F6B-ADBB-E1DAF8182DD1}" sibTransId="{83B477D7-13CD-4CB6-A588-4736C7A93225}"/>
    <dgm:cxn modelId="{DD9B2FF6-5372-4535-AF3A-472664DDCD7D}" type="presOf" srcId="{3D56E68E-AC63-451D-9319-AFB215A7D00B}" destId="{10402BFA-FF7C-4368-B10C-06440F20DF79}" srcOrd="0" destOrd="0" presId="urn:microsoft.com/office/officeart/2005/8/layout/chevron2"/>
    <dgm:cxn modelId="{8AA23EFC-6546-49E8-95A7-7ECD50C16536}" srcId="{CF2011E2-00B3-40CC-B1B5-D6AFDD743E10}" destId="{3D56E68E-AC63-451D-9319-AFB215A7D00B}" srcOrd="3" destOrd="0" parTransId="{D13149D5-C425-46C4-807F-507B5A17518D}" sibTransId="{161BFE79-5515-4AA4-9FCD-095B8FF6D7F1}"/>
    <dgm:cxn modelId="{9AEEA7F3-A5AF-42E4-B2B6-AF1ADCA41960}" type="presParOf" srcId="{80E65044-D06D-4D8A-AC3E-EA9FB6145924}" destId="{044ADB40-9E47-46EE-8DB7-28E4498AAE62}" srcOrd="0" destOrd="0" presId="urn:microsoft.com/office/officeart/2005/8/layout/chevron2"/>
    <dgm:cxn modelId="{6FA44FAD-80FA-44C7-B7D5-C37DB25D0CC2}" type="presParOf" srcId="{044ADB40-9E47-46EE-8DB7-28E4498AAE62}" destId="{6AFBF1A7-9C1C-4F21-A84B-E11538C40D6A}" srcOrd="0" destOrd="0" presId="urn:microsoft.com/office/officeart/2005/8/layout/chevron2"/>
    <dgm:cxn modelId="{A5216904-FB7E-4ED6-A3AA-4C81F1F205C2}" type="presParOf" srcId="{044ADB40-9E47-46EE-8DB7-28E4498AAE62}" destId="{1AAB77F4-FAA4-434B-AA49-B2FFDB5BDC87}" srcOrd="1" destOrd="0" presId="urn:microsoft.com/office/officeart/2005/8/layout/chevron2"/>
    <dgm:cxn modelId="{02AE58A5-7CBF-4682-BB9C-007C1B659DFF}" type="presParOf" srcId="{80E65044-D06D-4D8A-AC3E-EA9FB6145924}" destId="{D9C01E97-D7F5-4479-A6D7-3D3B5EACA1A4}" srcOrd="1" destOrd="0" presId="urn:microsoft.com/office/officeart/2005/8/layout/chevron2"/>
    <dgm:cxn modelId="{8BBE255A-77B4-4C07-BAAF-5870984DE4A3}" type="presParOf" srcId="{80E65044-D06D-4D8A-AC3E-EA9FB6145924}" destId="{DFFFBD44-58A0-4653-9478-AD2A856DC8D4}" srcOrd="2" destOrd="0" presId="urn:microsoft.com/office/officeart/2005/8/layout/chevron2"/>
    <dgm:cxn modelId="{10F04146-725D-46D8-AFA5-972539DD4F4C}" type="presParOf" srcId="{DFFFBD44-58A0-4653-9478-AD2A856DC8D4}" destId="{E18CD29F-ED3E-4D0B-9657-55DEE07CB38C}" srcOrd="0" destOrd="0" presId="urn:microsoft.com/office/officeart/2005/8/layout/chevron2"/>
    <dgm:cxn modelId="{A13AB607-80CC-44E2-AC40-39B203771C0C}" type="presParOf" srcId="{DFFFBD44-58A0-4653-9478-AD2A856DC8D4}" destId="{DCEE7AAD-1A89-45F8-958C-F2CB38FA14E6}" srcOrd="1" destOrd="0" presId="urn:microsoft.com/office/officeart/2005/8/layout/chevron2"/>
    <dgm:cxn modelId="{8C96B86A-B6CB-49C7-AC8A-B4619700812A}" type="presParOf" srcId="{80E65044-D06D-4D8A-AC3E-EA9FB6145924}" destId="{95311CAA-F5F8-4C9E-BA41-D44B21BE8B8F}" srcOrd="3" destOrd="0" presId="urn:microsoft.com/office/officeart/2005/8/layout/chevron2"/>
    <dgm:cxn modelId="{6C6E7315-8F04-4821-8FD1-A54806709FCF}" type="presParOf" srcId="{80E65044-D06D-4D8A-AC3E-EA9FB6145924}" destId="{3AD6AF5B-90AC-4775-97D0-6A131BEA21A3}" srcOrd="4" destOrd="0" presId="urn:microsoft.com/office/officeart/2005/8/layout/chevron2"/>
    <dgm:cxn modelId="{3B17A784-D53B-444D-8A61-55B71A838069}" type="presParOf" srcId="{3AD6AF5B-90AC-4775-97D0-6A131BEA21A3}" destId="{0718280B-2AEC-4DB9-A449-5FDF17C31C57}" srcOrd="0" destOrd="0" presId="urn:microsoft.com/office/officeart/2005/8/layout/chevron2"/>
    <dgm:cxn modelId="{A9824165-0388-4AD8-8AED-A3333E2568FD}" type="presParOf" srcId="{3AD6AF5B-90AC-4775-97D0-6A131BEA21A3}" destId="{B3190167-5FC1-43F8-8F80-08D4A3964560}" srcOrd="1" destOrd="0" presId="urn:microsoft.com/office/officeart/2005/8/layout/chevron2"/>
    <dgm:cxn modelId="{7F7FE9D5-C217-49D1-AF5B-93054B45AF82}" type="presParOf" srcId="{80E65044-D06D-4D8A-AC3E-EA9FB6145924}" destId="{83316E4A-9E29-46A6-903D-BB76C5D04344}" srcOrd="5" destOrd="0" presId="urn:microsoft.com/office/officeart/2005/8/layout/chevron2"/>
    <dgm:cxn modelId="{14E2BC76-6E3F-48A9-BE55-EDB7211C1F56}" type="presParOf" srcId="{80E65044-D06D-4D8A-AC3E-EA9FB6145924}" destId="{FD956BA7-9002-450B-9FD9-C63D8C5F2B3C}" srcOrd="6" destOrd="0" presId="urn:microsoft.com/office/officeart/2005/8/layout/chevron2"/>
    <dgm:cxn modelId="{AAAD5C73-54A9-4DB4-8095-2449C1A94AD1}" type="presParOf" srcId="{FD956BA7-9002-450B-9FD9-C63D8C5F2B3C}" destId="{10402BFA-FF7C-4368-B10C-06440F20DF79}" srcOrd="0" destOrd="0" presId="urn:microsoft.com/office/officeart/2005/8/layout/chevron2"/>
    <dgm:cxn modelId="{AF993E7E-58D6-46E8-99EF-1D15E4D34A2A}" type="presParOf" srcId="{FD956BA7-9002-450B-9FD9-C63D8C5F2B3C}" destId="{2C0268F7-3FA3-484C-B6A1-5968D1EEDB1C}" srcOrd="1" destOrd="0" presId="urn:microsoft.com/office/officeart/2005/8/layout/chevron2"/>
    <dgm:cxn modelId="{1172D65A-2A41-4928-8488-31939725C491}" type="presParOf" srcId="{80E65044-D06D-4D8A-AC3E-EA9FB6145924}" destId="{2018CE12-6573-4937-8EBA-B0CBDFE32E51}" srcOrd="7" destOrd="0" presId="urn:microsoft.com/office/officeart/2005/8/layout/chevron2"/>
    <dgm:cxn modelId="{F75ED651-7E75-4820-B92B-6FDDE07712CD}" type="presParOf" srcId="{80E65044-D06D-4D8A-AC3E-EA9FB6145924}" destId="{4817509B-432A-43DE-9DE9-6D035375A9C4}" srcOrd="8" destOrd="0" presId="urn:microsoft.com/office/officeart/2005/8/layout/chevron2"/>
    <dgm:cxn modelId="{0EA68F62-C11D-4E23-9639-2A54C523BDD2}" type="presParOf" srcId="{4817509B-432A-43DE-9DE9-6D035375A9C4}" destId="{4078F498-D273-4145-8E6D-C94E0DB5D17C}" srcOrd="0" destOrd="0" presId="urn:microsoft.com/office/officeart/2005/8/layout/chevron2"/>
    <dgm:cxn modelId="{A610A5FD-62D5-4112-8BD7-FE9BEA33FB77}" type="presParOf" srcId="{4817509B-432A-43DE-9DE9-6D035375A9C4}" destId="{2274348E-243B-493E-AF81-8394424919B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3BE455-EA19-499A-BF3F-A52F4D49CC25}"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0B1DD914-4A3B-4426-A172-91229A768802}">
      <dgm:prSet phldrT="[Text]" custT="1"/>
      <dgm:spPr/>
      <dgm:t>
        <a:bodyPr/>
        <a:lstStyle/>
        <a:p>
          <a:pPr>
            <a:lnSpc>
              <a:spcPct val="114000"/>
            </a:lnSpc>
            <a:spcAft>
              <a:spcPts val="0"/>
            </a:spcAft>
          </a:pPr>
          <a:r>
            <a:rPr lang="en-US" sz="1800">
              <a:latin typeface="Century Gothic" panose="020B0502020202020204" pitchFamily="34" charset="0"/>
            </a:rPr>
            <a:t>Inspired by other countries' programs, the USNC YEP Committee set out to establish a US national program</a:t>
          </a:r>
        </a:p>
      </dgm:t>
    </dgm:pt>
    <dgm:pt modelId="{D0B8262B-ABB9-424D-878A-52B94557DDD3}" type="parTrans" cxnId="{03DE1AA7-355C-4AA0-BC35-2BF9BFFEAA84}">
      <dgm:prSet/>
      <dgm:spPr/>
      <dgm:t>
        <a:bodyPr/>
        <a:lstStyle/>
        <a:p>
          <a:endParaRPr lang="en-US">
            <a:latin typeface="+mj-lt"/>
          </a:endParaRPr>
        </a:p>
      </dgm:t>
    </dgm:pt>
    <dgm:pt modelId="{BDC90085-0027-48E3-81C3-D3A6A54B3A73}" type="sibTrans" cxnId="{03DE1AA7-355C-4AA0-BC35-2BF9BFFEAA84}">
      <dgm:prSet/>
      <dgm:spPr/>
      <dgm:t>
        <a:bodyPr/>
        <a:lstStyle/>
        <a:p>
          <a:endParaRPr lang="en-US">
            <a:latin typeface="+mj-lt"/>
          </a:endParaRPr>
        </a:p>
      </dgm:t>
    </dgm:pt>
    <dgm:pt modelId="{74A5227C-2430-4D5B-87EE-098A4DFB1FB0}">
      <dgm:prSet phldrT="[Text]" custT="1"/>
      <dgm:spPr/>
      <dgm:t>
        <a:bodyPr/>
        <a:lstStyle/>
        <a:p>
          <a:pPr>
            <a:lnSpc>
              <a:spcPct val="114000"/>
            </a:lnSpc>
            <a:spcAft>
              <a:spcPts val="0"/>
            </a:spcAft>
          </a:pPr>
          <a:r>
            <a:rPr lang="en-US" sz="1800">
              <a:latin typeface="Century Gothic" panose="020B0502020202020204" pitchFamily="34" charset="0"/>
            </a:rPr>
            <a:t>YEP Committee members identified strategic objectives, challenges and solutions, value proposition, and an action plan in the National YEP Program Framework</a:t>
          </a:r>
        </a:p>
      </dgm:t>
    </dgm:pt>
    <dgm:pt modelId="{08D7343E-F2EA-4889-896F-51CC306A0C46}" type="parTrans" cxnId="{60EBA841-253F-4D78-B7BA-426F1D81821C}">
      <dgm:prSet/>
      <dgm:spPr/>
      <dgm:t>
        <a:bodyPr/>
        <a:lstStyle/>
        <a:p>
          <a:endParaRPr lang="en-US">
            <a:latin typeface="+mj-lt"/>
          </a:endParaRPr>
        </a:p>
      </dgm:t>
    </dgm:pt>
    <dgm:pt modelId="{28EDBAD6-3421-47AE-834F-70F245EAE0CA}" type="sibTrans" cxnId="{60EBA841-253F-4D78-B7BA-426F1D81821C}">
      <dgm:prSet/>
      <dgm:spPr/>
      <dgm:t>
        <a:bodyPr/>
        <a:lstStyle/>
        <a:p>
          <a:endParaRPr lang="en-US">
            <a:latin typeface="+mj-lt"/>
          </a:endParaRPr>
        </a:p>
      </dgm:t>
    </dgm:pt>
    <dgm:pt modelId="{CED0C23E-D200-43EC-98DA-24D3DB9D8204}">
      <dgm:prSet phldrT="[Text]" custT="1"/>
      <dgm:spPr/>
      <dgm:t>
        <a:bodyPr/>
        <a:lstStyle/>
        <a:p>
          <a:pPr>
            <a:lnSpc>
              <a:spcPct val="114000"/>
            </a:lnSpc>
            <a:spcAft>
              <a:spcPts val="0"/>
            </a:spcAft>
          </a:pPr>
          <a:r>
            <a:rPr lang="en-US" sz="1800">
              <a:latin typeface="Century Gothic" panose="020B0502020202020204" pitchFamily="34" charset="0"/>
            </a:rPr>
            <a:t>To build a community of future standards and conformity assessment professionals in the United States</a:t>
          </a:r>
        </a:p>
      </dgm:t>
    </dgm:pt>
    <dgm:pt modelId="{7D3172F5-4D6C-409A-9068-2DFD6976B345}" type="parTrans" cxnId="{4EE0BEA2-17FD-451B-8B6E-F6CF3EA8D8FB}">
      <dgm:prSet/>
      <dgm:spPr/>
      <dgm:t>
        <a:bodyPr/>
        <a:lstStyle/>
        <a:p>
          <a:endParaRPr lang="en-US">
            <a:latin typeface="+mj-lt"/>
          </a:endParaRPr>
        </a:p>
      </dgm:t>
    </dgm:pt>
    <dgm:pt modelId="{0A08A6D5-A959-48D0-8C68-2D98CA154A46}" type="sibTrans" cxnId="{4EE0BEA2-17FD-451B-8B6E-F6CF3EA8D8FB}">
      <dgm:prSet/>
      <dgm:spPr/>
      <dgm:t>
        <a:bodyPr/>
        <a:lstStyle/>
        <a:p>
          <a:endParaRPr lang="en-US">
            <a:latin typeface="+mj-lt"/>
          </a:endParaRPr>
        </a:p>
      </dgm:t>
    </dgm:pt>
    <dgm:pt modelId="{7FE4A760-504B-4A8F-B6DE-32CDF2C0B6CF}" type="pres">
      <dgm:prSet presAssocID="{583BE455-EA19-499A-BF3F-A52F4D49CC25}" presName="rootnode" presStyleCnt="0">
        <dgm:presLayoutVars>
          <dgm:chMax/>
          <dgm:chPref/>
          <dgm:dir/>
          <dgm:animLvl val="lvl"/>
        </dgm:presLayoutVars>
      </dgm:prSet>
      <dgm:spPr/>
    </dgm:pt>
    <dgm:pt modelId="{BC9541E8-2309-4716-A657-C198CE964440}" type="pres">
      <dgm:prSet presAssocID="{0B1DD914-4A3B-4426-A172-91229A768802}" presName="composite" presStyleCnt="0"/>
      <dgm:spPr/>
    </dgm:pt>
    <dgm:pt modelId="{39FEAAEE-C2E7-47F2-AA37-72A425910D45}" type="pres">
      <dgm:prSet presAssocID="{0B1DD914-4A3B-4426-A172-91229A768802}" presName="LShape" presStyleLbl="alignNode1" presStyleIdx="0" presStyleCnt="5"/>
      <dgm:spPr>
        <a:solidFill>
          <a:srgbClr val="A65395"/>
        </a:solidFill>
        <a:ln>
          <a:solidFill>
            <a:srgbClr val="A65395"/>
          </a:solidFill>
        </a:ln>
      </dgm:spPr>
    </dgm:pt>
    <dgm:pt modelId="{D57BB8F4-AD07-4FFA-8342-F99E53CD01F9}" type="pres">
      <dgm:prSet presAssocID="{0B1DD914-4A3B-4426-A172-91229A768802}" presName="ParentText" presStyleLbl="revTx" presStyleIdx="0" presStyleCnt="3">
        <dgm:presLayoutVars>
          <dgm:chMax val="0"/>
          <dgm:chPref val="0"/>
          <dgm:bulletEnabled val="1"/>
        </dgm:presLayoutVars>
      </dgm:prSet>
      <dgm:spPr/>
    </dgm:pt>
    <dgm:pt modelId="{0832AFFE-78FD-41D3-BE74-7F1DB9828F86}" type="pres">
      <dgm:prSet presAssocID="{0B1DD914-4A3B-4426-A172-91229A768802}" presName="Triangle" presStyleLbl="alignNode1" presStyleIdx="1" presStyleCnt="5"/>
      <dgm:spPr>
        <a:solidFill>
          <a:srgbClr val="2E103C"/>
        </a:solidFill>
        <a:ln>
          <a:solidFill>
            <a:srgbClr val="2E103C"/>
          </a:solidFill>
        </a:ln>
      </dgm:spPr>
    </dgm:pt>
    <dgm:pt modelId="{8B2FECD9-9292-4131-AE6B-F3AC6C013AA6}" type="pres">
      <dgm:prSet presAssocID="{BDC90085-0027-48E3-81C3-D3A6A54B3A73}" presName="sibTrans" presStyleCnt="0"/>
      <dgm:spPr/>
    </dgm:pt>
    <dgm:pt modelId="{7976A131-1578-4E4C-B160-E5B27E2B43D9}" type="pres">
      <dgm:prSet presAssocID="{BDC90085-0027-48E3-81C3-D3A6A54B3A73}" presName="space" presStyleCnt="0"/>
      <dgm:spPr/>
    </dgm:pt>
    <dgm:pt modelId="{8D0A9FAA-77D1-457D-907D-8D05015F1D20}" type="pres">
      <dgm:prSet presAssocID="{74A5227C-2430-4D5B-87EE-098A4DFB1FB0}" presName="composite" presStyleCnt="0"/>
      <dgm:spPr/>
    </dgm:pt>
    <dgm:pt modelId="{7C85C002-592E-4735-9B0D-F7F26282C7A9}" type="pres">
      <dgm:prSet presAssocID="{74A5227C-2430-4D5B-87EE-098A4DFB1FB0}" presName="LShape" presStyleLbl="alignNode1" presStyleIdx="2" presStyleCnt="5"/>
      <dgm:spPr>
        <a:solidFill>
          <a:srgbClr val="94C4DC"/>
        </a:solidFill>
        <a:ln>
          <a:solidFill>
            <a:srgbClr val="94C4DC"/>
          </a:solidFill>
        </a:ln>
      </dgm:spPr>
    </dgm:pt>
    <dgm:pt modelId="{C8F1B7AA-6057-4065-839B-5285E3A2D7F3}" type="pres">
      <dgm:prSet presAssocID="{74A5227C-2430-4D5B-87EE-098A4DFB1FB0}" presName="ParentText" presStyleLbl="revTx" presStyleIdx="1" presStyleCnt="3">
        <dgm:presLayoutVars>
          <dgm:chMax val="0"/>
          <dgm:chPref val="0"/>
          <dgm:bulletEnabled val="1"/>
        </dgm:presLayoutVars>
      </dgm:prSet>
      <dgm:spPr/>
    </dgm:pt>
    <dgm:pt modelId="{30A5B323-DA84-41C9-923F-8011E4698A92}" type="pres">
      <dgm:prSet presAssocID="{74A5227C-2430-4D5B-87EE-098A4DFB1FB0}" presName="Triangle" presStyleLbl="alignNode1" presStyleIdx="3" presStyleCnt="5"/>
      <dgm:spPr>
        <a:solidFill>
          <a:srgbClr val="A65395"/>
        </a:solidFill>
        <a:ln>
          <a:solidFill>
            <a:srgbClr val="A65395"/>
          </a:solidFill>
        </a:ln>
      </dgm:spPr>
    </dgm:pt>
    <dgm:pt modelId="{C50B28E2-658A-48D4-AFCA-B8BB847B688A}" type="pres">
      <dgm:prSet presAssocID="{28EDBAD6-3421-47AE-834F-70F245EAE0CA}" presName="sibTrans" presStyleCnt="0"/>
      <dgm:spPr/>
    </dgm:pt>
    <dgm:pt modelId="{E1C63786-DEE5-477D-AD4B-AAAEF1C5261B}" type="pres">
      <dgm:prSet presAssocID="{28EDBAD6-3421-47AE-834F-70F245EAE0CA}" presName="space" presStyleCnt="0"/>
      <dgm:spPr/>
    </dgm:pt>
    <dgm:pt modelId="{36B907D0-7554-4EA8-99F3-11F61F10CBA0}" type="pres">
      <dgm:prSet presAssocID="{CED0C23E-D200-43EC-98DA-24D3DB9D8204}" presName="composite" presStyleCnt="0"/>
      <dgm:spPr/>
    </dgm:pt>
    <dgm:pt modelId="{C9F28821-5079-436E-8AF4-95F2F0341D24}" type="pres">
      <dgm:prSet presAssocID="{CED0C23E-D200-43EC-98DA-24D3DB9D8204}" presName="LShape" presStyleLbl="alignNode1" presStyleIdx="4" presStyleCnt="5"/>
      <dgm:spPr>
        <a:solidFill>
          <a:srgbClr val="2E103C"/>
        </a:solidFill>
        <a:ln>
          <a:solidFill>
            <a:srgbClr val="2E103C"/>
          </a:solidFill>
        </a:ln>
      </dgm:spPr>
    </dgm:pt>
    <dgm:pt modelId="{4C58E7D5-B594-42CC-8AA4-3F5EBACDF5BC}" type="pres">
      <dgm:prSet presAssocID="{CED0C23E-D200-43EC-98DA-24D3DB9D8204}" presName="ParentText" presStyleLbl="revTx" presStyleIdx="2" presStyleCnt="3">
        <dgm:presLayoutVars>
          <dgm:chMax val="0"/>
          <dgm:chPref val="0"/>
          <dgm:bulletEnabled val="1"/>
        </dgm:presLayoutVars>
      </dgm:prSet>
      <dgm:spPr/>
    </dgm:pt>
  </dgm:ptLst>
  <dgm:cxnLst>
    <dgm:cxn modelId="{DD4EC025-D236-4FA7-AFD9-54F8AE04C03D}" type="presOf" srcId="{0B1DD914-4A3B-4426-A172-91229A768802}" destId="{D57BB8F4-AD07-4FFA-8342-F99E53CD01F9}" srcOrd="0" destOrd="0" presId="urn:microsoft.com/office/officeart/2009/3/layout/StepUpProcess"/>
    <dgm:cxn modelId="{60EBA841-253F-4D78-B7BA-426F1D81821C}" srcId="{583BE455-EA19-499A-BF3F-A52F4D49CC25}" destId="{74A5227C-2430-4D5B-87EE-098A4DFB1FB0}" srcOrd="1" destOrd="0" parTransId="{08D7343E-F2EA-4889-896F-51CC306A0C46}" sibTransId="{28EDBAD6-3421-47AE-834F-70F245EAE0CA}"/>
    <dgm:cxn modelId="{1710F559-5F45-4F43-A7F3-7314136F7C46}" type="presOf" srcId="{583BE455-EA19-499A-BF3F-A52F4D49CC25}" destId="{7FE4A760-504B-4A8F-B6DE-32CDF2C0B6CF}" srcOrd="0" destOrd="0" presId="urn:microsoft.com/office/officeart/2009/3/layout/StepUpProcess"/>
    <dgm:cxn modelId="{A1F5718F-D907-4481-BBB4-C91FE63607CD}" type="presOf" srcId="{74A5227C-2430-4D5B-87EE-098A4DFB1FB0}" destId="{C8F1B7AA-6057-4065-839B-5285E3A2D7F3}" srcOrd="0" destOrd="0" presId="urn:microsoft.com/office/officeart/2009/3/layout/StepUpProcess"/>
    <dgm:cxn modelId="{4EE0BEA2-17FD-451B-8B6E-F6CF3EA8D8FB}" srcId="{583BE455-EA19-499A-BF3F-A52F4D49CC25}" destId="{CED0C23E-D200-43EC-98DA-24D3DB9D8204}" srcOrd="2" destOrd="0" parTransId="{7D3172F5-4D6C-409A-9068-2DFD6976B345}" sibTransId="{0A08A6D5-A959-48D0-8C68-2D98CA154A46}"/>
    <dgm:cxn modelId="{03DE1AA7-355C-4AA0-BC35-2BF9BFFEAA84}" srcId="{583BE455-EA19-499A-BF3F-A52F4D49CC25}" destId="{0B1DD914-4A3B-4426-A172-91229A768802}" srcOrd="0" destOrd="0" parTransId="{D0B8262B-ABB9-424D-878A-52B94557DDD3}" sibTransId="{BDC90085-0027-48E3-81C3-D3A6A54B3A73}"/>
    <dgm:cxn modelId="{43A3D2A7-3620-47E7-BA6E-3E285D80E53C}" type="presOf" srcId="{CED0C23E-D200-43EC-98DA-24D3DB9D8204}" destId="{4C58E7D5-B594-42CC-8AA4-3F5EBACDF5BC}" srcOrd="0" destOrd="0" presId="urn:microsoft.com/office/officeart/2009/3/layout/StepUpProcess"/>
    <dgm:cxn modelId="{82D95DC8-D96A-4109-A115-DBBECA06EF1B}" type="presParOf" srcId="{7FE4A760-504B-4A8F-B6DE-32CDF2C0B6CF}" destId="{BC9541E8-2309-4716-A657-C198CE964440}" srcOrd="0" destOrd="0" presId="urn:microsoft.com/office/officeart/2009/3/layout/StepUpProcess"/>
    <dgm:cxn modelId="{024ED8A8-3693-4691-90C3-4D856FD64902}" type="presParOf" srcId="{BC9541E8-2309-4716-A657-C198CE964440}" destId="{39FEAAEE-C2E7-47F2-AA37-72A425910D45}" srcOrd="0" destOrd="0" presId="urn:microsoft.com/office/officeart/2009/3/layout/StepUpProcess"/>
    <dgm:cxn modelId="{507B7251-A3DB-4B48-8D45-AF76ADD76D37}" type="presParOf" srcId="{BC9541E8-2309-4716-A657-C198CE964440}" destId="{D57BB8F4-AD07-4FFA-8342-F99E53CD01F9}" srcOrd="1" destOrd="0" presId="urn:microsoft.com/office/officeart/2009/3/layout/StepUpProcess"/>
    <dgm:cxn modelId="{642B425A-1950-42D1-BFD4-BF1F57CBB614}" type="presParOf" srcId="{BC9541E8-2309-4716-A657-C198CE964440}" destId="{0832AFFE-78FD-41D3-BE74-7F1DB9828F86}" srcOrd="2" destOrd="0" presId="urn:microsoft.com/office/officeart/2009/3/layout/StepUpProcess"/>
    <dgm:cxn modelId="{928236A5-EF08-4F56-B1B7-88EE5F68F5E7}" type="presParOf" srcId="{7FE4A760-504B-4A8F-B6DE-32CDF2C0B6CF}" destId="{8B2FECD9-9292-4131-AE6B-F3AC6C013AA6}" srcOrd="1" destOrd="0" presId="urn:microsoft.com/office/officeart/2009/3/layout/StepUpProcess"/>
    <dgm:cxn modelId="{9F4A61D4-BF24-4F13-8F23-DAE94011C059}" type="presParOf" srcId="{8B2FECD9-9292-4131-AE6B-F3AC6C013AA6}" destId="{7976A131-1578-4E4C-B160-E5B27E2B43D9}" srcOrd="0" destOrd="0" presId="urn:microsoft.com/office/officeart/2009/3/layout/StepUpProcess"/>
    <dgm:cxn modelId="{BE152A72-18D7-465B-AEDE-F07F3F9494A3}" type="presParOf" srcId="{7FE4A760-504B-4A8F-B6DE-32CDF2C0B6CF}" destId="{8D0A9FAA-77D1-457D-907D-8D05015F1D20}" srcOrd="2" destOrd="0" presId="urn:microsoft.com/office/officeart/2009/3/layout/StepUpProcess"/>
    <dgm:cxn modelId="{7289F2AF-4547-4FB1-B019-F3DE54765A61}" type="presParOf" srcId="{8D0A9FAA-77D1-457D-907D-8D05015F1D20}" destId="{7C85C002-592E-4735-9B0D-F7F26282C7A9}" srcOrd="0" destOrd="0" presId="urn:microsoft.com/office/officeart/2009/3/layout/StepUpProcess"/>
    <dgm:cxn modelId="{5A4E9C90-7E71-4341-9E8C-DE1AB4F45C77}" type="presParOf" srcId="{8D0A9FAA-77D1-457D-907D-8D05015F1D20}" destId="{C8F1B7AA-6057-4065-839B-5285E3A2D7F3}" srcOrd="1" destOrd="0" presId="urn:microsoft.com/office/officeart/2009/3/layout/StepUpProcess"/>
    <dgm:cxn modelId="{D5D48341-388C-4C3D-82A5-AE789CEC7B90}" type="presParOf" srcId="{8D0A9FAA-77D1-457D-907D-8D05015F1D20}" destId="{30A5B323-DA84-41C9-923F-8011E4698A92}" srcOrd="2" destOrd="0" presId="urn:microsoft.com/office/officeart/2009/3/layout/StepUpProcess"/>
    <dgm:cxn modelId="{49F6440D-329B-46A4-B60E-3A57DF5D05A9}" type="presParOf" srcId="{7FE4A760-504B-4A8F-B6DE-32CDF2C0B6CF}" destId="{C50B28E2-658A-48D4-AFCA-B8BB847B688A}" srcOrd="3" destOrd="0" presId="urn:microsoft.com/office/officeart/2009/3/layout/StepUpProcess"/>
    <dgm:cxn modelId="{7CE11BF0-5E3A-4E27-9486-F7CF5EF1A0B8}" type="presParOf" srcId="{C50B28E2-658A-48D4-AFCA-B8BB847B688A}" destId="{E1C63786-DEE5-477D-AD4B-AAAEF1C5261B}" srcOrd="0" destOrd="0" presId="urn:microsoft.com/office/officeart/2009/3/layout/StepUpProcess"/>
    <dgm:cxn modelId="{E3B5AA33-F79C-4A36-A09D-02813A767FB8}" type="presParOf" srcId="{7FE4A760-504B-4A8F-B6DE-32CDF2C0B6CF}" destId="{36B907D0-7554-4EA8-99F3-11F61F10CBA0}" srcOrd="4" destOrd="0" presId="urn:microsoft.com/office/officeart/2009/3/layout/StepUpProcess"/>
    <dgm:cxn modelId="{44878863-E28D-48BD-AECA-C00332B4B5ED}" type="presParOf" srcId="{36B907D0-7554-4EA8-99F3-11F61F10CBA0}" destId="{C9F28821-5079-436E-8AF4-95F2F0341D24}" srcOrd="0" destOrd="0" presId="urn:microsoft.com/office/officeart/2009/3/layout/StepUpProcess"/>
    <dgm:cxn modelId="{0E061F94-57A0-4219-A928-3C401A865895}" type="presParOf" srcId="{36B907D0-7554-4EA8-99F3-11F61F10CBA0}" destId="{4C58E7D5-B594-42CC-8AA4-3F5EBACDF5BC}"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FBF1A7-9C1C-4F21-A84B-E11538C40D6A}">
      <dsp:nvSpPr>
        <dsp:cNvPr id="0" name=""/>
        <dsp:cNvSpPr/>
      </dsp:nvSpPr>
      <dsp:spPr>
        <a:xfrm rot="5400000">
          <a:off x="-136121" y="139671"/>
          <a:ext cx="907479" cy="635235"/>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n-US" sz="1800" kern="1200">
            <a:latin typeface="Century Gothic" panose="020B0502020202020204" pitchFamily="34" charset="0"/>
          </a:endParaRPr>
        </a:p>
      </dsp:txBody>
      <dsp:txXfrm rot="-5400000">
        <a:off x="2" y="321167"/>
        <a:ext cx="635235" cy="272244"/>
      </dsp:txXfrm>
    </dsp:sp>
    <dsp:sp modelId="{1AAB77F4-FAA4-434B-AA49-B2FFDB5BDC87}">
      <dsp:nvSpPr>
        <dsp:cNvPr id="0" name=""/>
        <dsp:cNvSpPr/>
      </dsp:nvSpPr>
      <dsp:spPr>
        <a:xfrm rot="5400000">
          <a:off x="5589436" y="-4950651"/>
          <a:ext cx="589861" cy="10498264"/>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14300" lvl="1" indent="0" algn="l" defTabSz="800100">
            <a:lnSpc>
              <a:spcPct val="90000"/>
            </a:lnSpc>
            <a:spcBef>
              <a:spcPct val="0"/>
            </a:spcBef>
            <a:spcAft>
              <a:spcPct val="15000"/>
            </a:spcAft>
            <a:buNone/>
          </a:pPr>
          <a:r>
            <a:rPr lang="en-US" sz="1800" kern="1200">
              <a:latin typeface="Century Gothic" panose="020B0502020202020204" pitchFamily="34" charset="0"/>
            </a:rPr>
            <a:t>Increase outreach to a diverse group of YEPs</a:t>
          </a:r>
        </a:p>
      </dsp:txBody>
      <dsp:txXfrm rot="-5400000">
        <a:off x="635235" y="32345"/>
        <a:ext cx="10469469" cy="532271"/>
      </dsp:txXfrm>
    </dsp:sp>
    <dsp:sp modelId="{E18CD29F-ED3E-4D0B-9657-55DEE07CB38C}">
      <dsp:nvSpPr>
        <dsp:cNvPr id="0" name=""/>
        <dsp:cNvSpPr/>
      </dsp:nvSpPr>
      <dsp:spPr>
        <a:xfrm rot="5400000">
          <a:off x="-136121" y="927603"/>
          <a:ext cx="907479" cy="635235"/>
        </a:xfrm>
        <a:prstGeom prst="chevron">
          <a:avLst/>
        </a:prstGeom>
        <a:solidFill>
          <a:schemeClr val="accent5">
            <a:hueOff val="-1838336"/>
            <a:satOff val="-2557"/>
            <a:lumOff val="-981"/>
            <a:alphaOff val="0"/>
          </a:schemeClr>
        </a:solidFill>
        <a:ln w="12700" cap="flat" cmpd="sng" algn="ctr">
          <a:solidFill>
            <a:schemeClr val="accent5">
              <a:hueOff val="-1838336"/>
              <a:satOff val="-2557"/>
              <a:lumOff val="-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n-US" sz="1800" kern="1200">
            <a:latin typeface="Century Gothic" panose="020B0502020202020204" pitchFamily="34" charset="0"/>
          </a:endParaRPr>
        </a:p>
      </dsp:txBody>
      <dsp:txXfrm rot="-5400000">
        <a:off x="2" y="1109099"/>
        <a:ext cx="635235" cy="272244"/>
      </dsp:txXfrm>
    </dsp:sp>
    <dsp:sp modelId="{DCEE7AAD-1A89-45F8-958C-F2CB38FA14E6}">
      <dsp:nvSpPr>
        <dsp:cNvPr id="0" name=""/>
        <dsp:cNvSpPr/>
      </dsp:nvSpPr>
      <dsp:spPr>
        <a:xfrm rot="5400000">
          <a:off x="5589436" y="-4162720"/>
          <a:ext cx="589861" cy="10498264"/>
        </a:xfrm>
        <a:prstGeom prst="round2SameRect">
          <a:avLst/>
        </a:prstGeom>
        <a:solidFill>
          <a:schemeClr val="lt1">
            <a:alpha val="90000"/>
            <a:hueOff val="0"/>
            <a:satOff val="0"/>
            <a:lumOff val="0"/>
            <a:alphaOff val="0"/>
          </a:schemeClr>
        </a:solidFill>
        <a:ln w="12700" cap="flat" cmpd="sng" algn="ctr">
          <a:solidFill>
            <a:schemeClr val="accent5">
              <a:hueOff val="-1838336"/>
              <a:satOff val="-2557"/>
              <a:lumOff val="-9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57150" lvl="1" indent="0" algn="l" defTabSz="444500">
            <a:lnSpc>
              <a:spcPct val="90000"/>
            </a:lnSpc>
            <a:spcBef>
              <a:spcPct val="0"/>
            </a:spcBef>
            <a:spcAft>
              <a:spcPct val="15000"/>
            </a:spcAft>
            <a:buChar char="•"/>
          </a:pPr>
          <a:endParaRPr lang="en-US" sz="1400" kern="1200">
            <a:latin typeface="Century Gothic" panose="020B0502020202020204"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lang="en-US" sz="1800" kern="1200">
              <a:latin typeface="Century Gothic" panose="020B0502020202020204" pitchFamily="34" charset="0"/>
              <a:ea typeface="+mn-ea"/>
              <a:cs typeface="+mn-cs"/>
            </a:rPr>
            <a:t>  Foster connections among YEPs involved in standards and conformity assessment in the US</a:t>
          </a:r>
        </a:p>
        <a:p>
          <a:pPr marL="57150" lvl="1" indent="0" algn="l" defTabSz="444500">
            <a:lnSpc>
              <a:spcPct val="90000"/>
            </a:lnSpc>
            <a:spcBef>
              <a:spcPct val="0"/>
            </a:spcBef>
            <a:spcAft>
              <a:spcPct val="15000"/>
            </a:spcAft>
          </a:pPr>
          <a:endParaRPr lang="en-US" sz="1400" kern="1200">
            <a:latin typeface="Century Gothic" panose="020B0502020202020204" pitchFamily="34" charset="0"/>
          </a:endParaRPr>
        </a:p>
      </dsp:txBody>
      <dsp:txXfrm rot="-5400000">
        <a:off x="635235" y="820276"/>
        <a:ext cx="10469469" cy="532271"/>
      </dsp:txXfrm>
    </dsp:sp>
    <dsp:sp modelId="{0718280B-2AEC-4DB9-A449-5FDF17C31C57}">
      <dsp:nvSpPr>
        <dsp:cNvPr id="0" name=""/>
        <dsp:cNvSpPr/>
      </dsp:nvSpPr>
      <dsp:spPr>
        <a:xfrm rot="5400000">
          <a:off x="-136121" y="1715534"/>
          <a:ext cx="907479" cy="635235"/>
        </a:xfrm>
        <a:prstGeom prst="chevron">
          <a:avLst/>
        </a:prstGeom>
        <a:solidFill>
          <a:schemeClr val="accent5">
            <a:hueOff val="-3676672"/>
            <a:satOff val="-5114"/>
            <a:lumOff val="-1961"/>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n-US" sz="1800" kern="1200">
            <a:latin typeface="Century Gothic" panose="020B0502020202020204" pitchFamily="34" charset="0"/>
          </a:endParaRPr>
        </a:p>
      </dsp:txBody>
      <dsp:txXfrm rot="-5400000">
        <a:off x="2" y="1897030"/>
        <a:ext cx="635235" cy="272244"/>
      </dsp:txXfrm>
    </dsp:sp>
    <dsp:sp modelId="{B3190167-5FC1-43F8-8F80-08D4A3964560}">
      <dsp:nvSpPr>
        <dsp:cNvPr id="0" name=""/>
        <dsp:cNvSpPr/>
      </dsp:nvSpPr>
      <dsp:spPr>
        <a:xfrm rot="5400000">
          <a:off x="5589436" y="-3374788"/>
          <a:ext cx="589861" cy="10498264"/>
        </a:xfrm>
        <a:prstGeom prst="round2SameRect">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14300" marR="0" lvl="0" indent="0" algn="l" defTabSz="914400" eaLnBrk="1" fontAlgn="auto" latinLnBrk="0" hangingPunct="1">
            <a:lnSpc>
              <a:spcPct val="100000"/>
            </a:lnSpc>
            <a:spcBef>
              <a:spcPct val="0"/>
            </a:spcBef>
            <a:spcAft>
              <a:spcPts val="0"/>
            </a:spcAft>
            <a:buClrTx/>
            <a:buSzTx/>
            <a:buFontTx/>
            <a:buNone/>
            <a:tabLst/>
            <a:defRPr/>
          </a:pPr>
          <a:r>
            <a:rPr lang="en-US" sz="1800" kern="1200">
              <a:latin typeface="Century Gothic" panose="020B0502020202020204" pitchFamily="34" charset="0"/>
              <a:ea typeface="+mn-ea"/>
              <a:cs typeface="+mn-cs"/>
            </a:rPr>
            <a:t>Help YEPs engage their companies in USNC/IEC activities, </a:t>
          </a:r>
          <a:br>
            <a:rPr lang="en-US" sz="1800" kern="1200">
              <a:latin typeface="Century Gothic" panose="020B0502020202020204" pitchFamily="34" charset="0"/>
              <a:ea typeface="+mn-ea"/>
              <a:cs typeface="+mn-cs"/>
            </a:rPr>
          </a:br>
          <a:r>
            <a:rPr lang="en-US" sz="1800" kern="1200">
              <a:latin typeface="Century Gothic" panose="020B0502020202020204" pitchFamily="34" charset="0"/>
              <a:ea typeface="+mn-ea"/>
              <a:cs typeface="+mn-cs"/>
            </a:rPr>
            <a:t>increasing organizational visibility and exposure</a:t>
          </a:r>
        </a:p>
      </dsp:txBody>
      <dsp:txXfrm rot="-5400000">
        <a:off x="635235" y="1608208"/>
        <a:ext cx="10469469" cy="532271"/>
      </dsp:txXfrm>
    </dsp:sp>
    <dsp:sp modelId="{10402BFA-FF7C-4368-B10C-06440F20DF79}">
      <dsp:nvSpPr>
        <dsp:cNvPr id="0" name=""/>
        <dsp:cNvSpPr/>
      </dsp:nvSpPr>
      <dsp:spPr>
        <a:xfrm rot="5400000">
          <a:off x="-136121" y="2503466"/>
          <a:ext cx="907479" cy="635235"/>
        </a:xfrm>
        <a:prstGeom prst="chevron">
          <a:avLst/>
        </a:prstGeom>
        <a:solidFill>
          <a:schemeClr val="accent5">
            <a:hueOff val="-5515009"/>
            <a:satOff val="-7671"/>
            <a:lumOff val="-2942"/>
            <a:alphaOff val="0"/>
          </a:schemeClr>
        </a:solidFill>
        <a:ln w="12700" cap="flat" cmpd="sng" algn="ctr">
          <a:solidFill>
            <a:schemeClr val="accent5">
              <a:hueOff val="-5515009"/>
              <a:satOff val="-7671"/>
              <a:lumOff val="-29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n-US" sz="1800" kern="1200">
            <a:latin typeface="Century Gothic" panose="020B0502020202020204" pitchFamily="34" charset="0"/>
          </a:endParaRPr>
        </a:p>
      </dsp:txBody>
      <dsp:txXfrm rot="-5400000">
        <a:off x="2" y="2684962"/>
        <a:ext cx="635235" cy="272244"/>
      </dsp:txXfrm>
    </dsp:sp>
    <dsp:sp modelId="{2C0268F7-3FA3-484C-B6A1-5968D1EEDB1C}">
      <dsp:nvSpPr>
        <dsp:cNvPr id="0" name=""/>
        <dsp:cNvSpPr/>
      </dsp:nvSpPr>
      <dsp:spPr>
        <a:xfrm rot="5400000">
          <a:off x="5589436" y="-2586857"/>
          <a:ext cx="589861" cy="10498264"/>
        </a:xfrm>
        <a:prstGeom prst="round2SameRect">
          <a:avLst/>
        </a:prstGeom>
        <a:solidFill>
          <a:schemeClr val="lt1">
            <a:alpha val="90000"/>
            <a:hueOff val="0"/>
            <a:satOff val="0"/>
            <a:lumOff val="0"/>
            <a:alphaOff val="0"/>
          </a:schemeClr>
        </a:solidFill>
        <a:ln w="12700" cap="flat" cmpd="sng" algn="ctr">
          <a:solidFill>
            <a:schemeClr val="accent5">
              <a:hueOff val="-5515009"/>
              <a:satOff val="-7671"/>
              <a:lumOff val="-29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14300" lvl="1" indent="0" algn="l" defTabSz="800100">
            <a:lnSpc>
              <a:spcPct val="90000"/>
            </a:lnSpc>
            <a:spcBef>
              <a:spcPct val="0"/>
            </a:spcBef>
            <a:spcAft>
              <a:spcPct val="15000"/>
            </a:spcAft>
            <a:buNone/>
          </a:pPr>
          <a:r>
            <a:rPr lang="en-US" sz="1800" kern="1200">
              <a:latin typeface="Century Gothic" panose="020B0502020202020204" pitchFamily="34" charset="0"/>
              <a:ea typeface="+mn-ea"/>
              <a:cs typeface="+mn-cs"/>
            </a:rPr>
            <a:t>Provide mentorship, knowledge transfer, and skill sharing</a:t>
          </a:r>
        </a:p>
      </dsp:txBody>
      <dsp:txXfrm rot="-5400000">
        <a:off x="635235" y="2396139"/>
        <a:ext cx="10469469" cy="532271"/>
      </dsp:txXfrm>
    </dsp:sp>
    <dsp:sp modelId="{4078F498-D273-4145-8E6D-C94E0DB5D17C}">
      <dsp:nvSpPr>
        <dsp:cNvPr id="0" name=""/>
        <dsp:cNvSpPr/>
      </dsp:nvSpPr>
      <dsp:spPr>
        <a:xfrm rot="5400000">
          <a:off x="-136121" y="3291397"/>
          <a:ext cx="907479" cy="635235"/>
        </a:xfrm>
        <a:prstGeom prst="chevron">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n-US" sz="1800" kern="1200">
            <a:latin typeface="Century Gothic" panose="020B0502020202020204" pitchFamily="34" charset="0"/>
          </a:endParaRPr>
        </a:p>
      </dsp:txBody>
      <dsp:txXfrm rot="-5400000">
        <a:off x="2" y="3472893"/>
        <a:ext cx="635235" cy="272244"/>
      </dsp:txXfrm>
    </dsp:sp>
    <dsp:sp modelId="{2274348E-243B-493E-AF81-8394424919B1}">
      <dsp:nvSpPr>
        <dsp:cNvPr id="0" name=""/>
        <dsp:cNvSpPr/>
      </dsp:nvSpPr>
      <dsp:spPr>
        <a:xfrm rot="5400000">
          <a:off x="5589436" y="-1798925"/>
          <a:ext cx="589861" cy="10498264"/>
        </a:xfrm>
        <a:prstGeom prst="round2Same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14300" lvl="1" indent="0" algn="l" defTabSz="800100">
            <a:lnSpc>
              <a:spcPct val="90000"/>
            </a:lnSpc>
            <a:spcBef>
              <a:spcPct val="0"/>
            </a:spcBef>
            <a:spcAft>
              <a:spcPct val="15000"/>
            </a:spcAft>
            <a:buNone/>
          </a:pPr>
          <a:r>
            <a:rPr lang="en-US" sz="1800" kern="1200">
              <a:latin typeface="Century Gothic" panose="020B0502020202020204" pitchFamily="34" charset="0"/>
              <a:ea typeface="+mn-ea"/>
              <a:cs typeface="+mn-cs"/>
            </a:rPr>
            <a:t>Facilitate connections between US and international YEPs, beginning with a regional program in the Americas</a:t>
          </a:r>
        </a:p>
      </dsp:txBody>
      <dsp:txXfrm rot="-5400000">
        <a:off x="635235" y="3184071"/>
        <a:ext cx="10469469" cy="5322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FEAAEE-C2E7-47F2-AA37-72A425910D45}">
      <dsp:nvSpPr>
        <dsp:cNvPr id="0" name=""/>
        <dsp:cNvSpPr/>
      </dsp:nvSpPr>
      <dsp:spPr>
        <a:xfrm rot="5400000">
          <a:off x="992167" y="1263639"/>
          <a:ext cx="2180461" cy="3628238"/>
        </a:xfrm>
        <a:prstGeom prst="corner">
          <a:avLst>
            <a:gd name="adj1" fmla="val 16120"/>
            <a:gd name="adj2" fmla="val 16110"/>
          </a:avLst>
        </a:prstGeom>
        <a:solidFill>
          <a:srgbClr val="A65395"/>
        </a:solidFill>
        <a:ln w="12700" cap="flat" cmpd="sng" algn="ctr">
          <a:solidFill>
            <a:srgbClr val="A6539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7BB8F4-AD07-4FFA-8342-F99E53CD01F9}">
      <dsp:nvSpPr>
        <dsp:cNvPr id="0" name=""/>
        <dsp:cNvSpPr/>
      </dsp:nvSpPr>
      <dsp:spPr>
        <a:xfrm>
          <a:off x="628194" y="2347700"/>
          <a:ext cx="3275593" cy="2871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14000"/>
            </a:lnSpc>
            <a:spcBef>
              <a:spcPct val="0"/>
            </a:spcBef>
            <a:spcAft>
              <a:spcPts val="0"/>
            </a:spcAft>
            <a:buNone/>
          </a:pPr>
          <a:r>
            <a:rPr lang="en-US" sz="1800" kern="1200">
              <a:latin typeface="Century Gothic" panose="020B0502020202020204" pitchFamily="34" charset="0"/>
            </a:rPr>
            <a:t>Inspired by other countries' programs, the USNC YEP Committee set out to establish a US national program</a:t>
          </a:r>
        </a:p>
      </dsp:txBody>
      <dsp:txXfrm>
        <a:off x="628194" y="2347700"/>
        <a:ext cx="3275593" cy="2871249"/>
      </dsp:txXfrm>
    </dsp:sp>
    <dsp:sp modelId="{0832AFFE-78FD-41D3-BE74-7F1DB9828F86}">
      <dsp:nvSpPr>
        <dsp:cNvPr id="0" name=""/>
        <dsp:cNvSpPr/>
      </dsp:nvSpPr>
      <dsp:spPr>
        <a:xfrm>
          <a:off x="3285751" y="996524"/>
          <a:ext cx="618036" cy="618036"/>
        </a:xfrm>
        <a:prstGeom prst="triangle">
          <a:avLst>
            <a:gd name="adj" fmla="val 100000"/>
          </a:avLst>
        </a:prstGeom>
        <a:solidFill>
          <a:srgbClr val="2E103C"/>
        </a:solidFill>
        <a:ln w="12700" cap="flat" cmpd="sng" algn="ctr">
          <a:solidFill>
            <a:srgbClr val="2E103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85C002-592E-4735-9B0D-F7F26282C7A9}">
      <dsp:nvSpPr>
        <dsp:cNvPr id="0" name=""/>
        <dsp:cNvSpPr/>
      </dsp:nvSpPr>
      <dsp:spPr>
        <a:xfrm rot="5400000">
          <a:off x="5002133" y="271368"/>
          <a:ext cx="2180461" cy="3628238"/>
        </a:xfrm>
        <a:prstGeom prst="corner">
          <a:avLst>
            <a:gd name="adj1" fmla="val 16120"/>
            <a:gd name="adj2" fmla="val 16110"/>
          </a:avLst>
        </a:prstGeom>
        <a:solidFill>
          <a:srgbClr val="94C4DC"/>
        </a:solidFill>
        <a:ln w="12700" cap="flat" cmpd="sng" algn="ctr">
          <a:solidFill>
            <a:srgbClr val="94C4D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F1B7AA-6057-4065-839B-5285E3A2D7F3}">
      <dsp:nvSpPr>
        <dsp:cNvPr id="0" name=""/>
        <dsp:cNvSpPr/>
      </dsp:nvSpPr>
      <dsp:spPr>
        <a:xfrm>
          <a:off x="4638160" y="1355430"/>
          <a:ext cx="3275593" cy="2871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14000"/>
            </a:lnSpc>
            <a:spcBef>
              <a:spcPct val="0"/>
            </a:spcBef>
            <a:spcAft>
              <a:spcPts val="0"/>
            </a:spcAft>
            <a:buNone/>
          </a:pPr>
          <a:r>
            <a:rPr lang="en-US" sz="1800" kern="1200">
              <a:latin typeface="Century Gothic" panose="020B0502020202020204" pitchFamily="34" charset="0"/>
            </a:rPr>
            <a:t>YEP Committee members identified strategic objectives, challenges and solutions, value proposition, and an action plan in the National YEP Program Framework</a:t>
          </a:r>
        </a:p>
      </dsp:txBody>
      <dsp:txXfrm>
        <a:off x="4638160" y="1355430"/>
        <a:ext cx="3275593" cy="2871249"/>
      </dsp:txXfrm>
    </dsp:sp>
    <dsp:sp modelId="{30A5B323-DA84-41C9-923F-8011E4698A92}">
      <dsp:nvSpPr>
        <dsp:cNvPr id="0" name=""/>
        <dsp:cNvSpPr/>
      </dsp:nvSpPr>
      <dsp:spPr>
        <a:xfrm>
          <a:off x="7295718" y="4254"/>
          <a:ext cx="618036" cy="618036"/>
        </a:xfrm>
        <a:prstGeom prst="triangle">
          <a:avLst>
            <a:gd name="adj" fmla="val 100000"/>
          </a:avLst>
        </a:prstGeom>
        <a:solidFill>
          <a:srgbClr val="A65395"/>
        </a:solidFill>
        <a:ln w="12700" cap="flat" cmpd="sng" algn="ctr">
          <a:solidFill>
            <a:srgbClr val="A6539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F28821-5079-436E-8AF4-95F2F0341D24}">
      <dsp:nvSpPr>
        <dsp:cNvPr id="0" name=""/>
        <dsp:cNvSpPr/>
      </dsp:nvSpPr>
      <dsp:spPr>
        <a:xfrm rot="5400000">
          <a:off x="9012100" y="-720901"/>
          <a:ext cx="2180461" cy="3628238"/>
        </a:xfrm>
        <a:prstGeom prst="corner">
          <a:avLst>
            <a:gd name="adj1" fmla="val 16120"/>
            <a:gd name="adj2" fmla="val 16110"/>
          </a:avLst>
        </a:prstGeom>
        <a:solidFill>
          <a:srgbClr val="2E103C"/>
        </a:solidFill>
        <a:ln w="12700" cap="flat" cmpd="sng" algn="ctr">
          <a:solidFill>
            <a:srgbClr val="2E103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58E7D5-B594-42CC-8AA4-3F5EBACDF5BC}">
      <dsp:nvSpPr>
        <dsp:cNvPr id="0" name=""/>
        <dsp:cNvSpPr/>
      </dsp:nvSpPr>
      <dsp:spPr>
        <a:xfrm>
          <a:off x="8648127" y="363160"/>
          <a:ext cx="3275593" cy="2871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14000"/>
            </a:lnSpc>
            <a:spcBef>
              <a:spcPct val="0"/>
            </a:spcBef>
            <a:spcAft>
              <a:spcPts val="0"/>
            </a:spcAft>
            <a:buNone/>
          </a:pPr>
          <a:r>
            <a:rPr lang="en-US" sz="1800" kern="1200">
              <a:latin typeface="Century Gothic" panose="020B0502020202020204" pitchFamily="34" charset="0"/>
            </a:rPr>
            <a:t>To build a community of future standards and conformity assessment professionals in the United States</a:t>
          </a:r>
        </a:p>
      </dsp:txBody>
      <dsp:txXfrm>
        <a:off x="8648127" y="363160"/>
        <a:ext cx="3275593" cy="287124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atin typeface="Century Gothic" panose="020B0502020202020204" pitchFamily="34" charset="0"/>
              </a:defRPr>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atin typeface="Century Gothic" panose="020B0502020202020204" pitchFamily="34" charset="0"/>
              </a:defRPr>
            </a:lvl1pPr>
          </a:lstStyle>
          <a:p>
            <a:fld id="{2ECD1839-F9A7-4784-8916-749D239AA090}" type="datetimeFigureOut">
              <a:rPr lang="en-US" smtClean="0"/>
              <a:pPr/>
              <a:t>5/23/2022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atin typeface="Century Gothic" panose="020B0502020202020204" pitchFamily="34" charset="0"/>
              </a:defRPr>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atin typeface="Century Gothic" panose="020B0502020202020204" pitchFamily="34" charset="0"/>
              </a:defRPr>
            </a:lvl1pPr>
          </a:lstStyle>
          <a:p>
            <a:fld id="{D74C03C8-37D5-4819-B5D2-5319D5D7F60B}" type="slidenum">
              <a:rPr lang="en-US" smtClean="0"/>
              <a:pPr/>
              <a:t>‹#›</a:t>
            </a:fld>
            <a:endParaRPr lang="en-US"/>
          </a:p>
        </p:txBody>
      </p:sp>
    </p:spTree>
    <p:extLst>
      <p:ext uri="{BB962C8B-B14F-4D97-AF65-F5344CB8AC3E}">
        <p14:creationId xmlns:p14="http://schemas.microsoft.com/office/powerpoint/2010/main" val="1181914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carrie</a:t>
            </a:r>
            <a:endParaRPr lang="en-US"/>
          </a:p>
        </p:txBody>
      </p:sp>
      <p:sp>
        <p:nvSpPr>
          <p:cNvPr id="4" name="Slide Number Placeholder 3"/>
          <p:cNvSpPr>
            <a:spLocks noGrp="1"/>
          </p:cNvSpPr>
          <p:nvPr>
            <p:ph type="sldNum" sz="quarter" idx="5"/>
          </p:nvPr>
        </p:nvSpPr>
        <p:spPr/>
        <p:txBody>
          <a:bodyPr/>
          <a:lstStyle/>
          <a:p>
            <a:fld id="{D74C03C8-37D5-4819-B5D2-5319D5D7F60B}" type="slidenum">
              <a:rPr lang="en-US" smtClean="0"/>
              <a:t>1</a:t>
            </a:fld>
            <a:endParaRPr lang="en-US"/>
          </a:p>
        </p:txBody>
      </p:sp>
    </p:spTree>
    <p:extLst>
      <p:ext uri="{BB962C8B-B14F-4D97-AF65-F5344CB8AC3E}">
        <p14:creationId xmlns:p14="http://schemas.microsoft.com/office/powerpoint/2010/main" val="1019261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Emily</a:t>
            </a:r>
          </a:p>
        </p:txBody>
      </p:sp>
      <p:sp>
        <p:nvSpPr>
          <p:cNvPr id="4" name="Slide Number Placeholder 3"/>
          <p:cNvSpPr>
            <a:spLocks noGrp="1"/>
          </p:cNvSpPr>
          <p:nvPr>
            <p:ph type="sldNum" sz="quarter" idx="5"/>
          </p:nvPr>
        </p:nvSpPr>
        <p:spPr/>
        <p:txBody>
          <a:bodyPr/>
          <a:lstStyle/>
          <a:p>
            <a:fld id="{D74C03C8-37D5-4819-B5D2-5319D5D7F60B}" type="slidenum">
              <a:rPr lang="en-US" smtClean="0"/>
              <a:t>11</a:t>
            </a:fld>
            <a:endParaRPr lang="en-US"/>
          </a:p>
        </p:txBody>
      </p:sp>
    </p:spTree>
    <p:extLst>
      <p:ext uri="{BB962C8B-B14F-4D97-AF65-F5344CB8AC3E}">
        <p14:creationId xmlns:p14="http://schemas.microsoft.com/office/powerpoint/2010/main" val="3741469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Emily</a:t>
            </a:r>
          </a:p>
        </p:txBody>
      </p:sp>
      <p:sp>
        <p:nvSpPr>
          <p:cNvPr id="4" name="Slide Number Placeholder 3"/>
          <p:cNvSpPr>
            <a:spLocks noGrp="1"/>
          </p:cNvSpPr>
          <p:nvPr>
            <p:ph type="sldNum" sz="quarter" idx="5"/>
          </p:nvPr>
        </p:nvSpPr>
        <p:spPr/>
        <p:txBody>
          <a:bodyPr/>
          <a:lstStyle/>
          <a:p>
            <a:fld id="{D74C03C8-37D5-4819-B5D2-5319D5D7F60B}" type="slidenum">
              <a:rPr lang="en-US" smtClean="0"/>
              <a:t>12</a:t>
            </a:fld>
            <a:endParaRPr lang="en-US"/>
          </a:p>
        </p:txBody>
      </p:sp>
    </p:spTree>
    <p:extLst>
      <p:ext uri="{BB962C8B-B14F-4D97-AF65-F5344CB8AC3E}">
        <p14:creationId xmlns:p14="http://schemas.microsoft.com/office/powerpoint/2010/main" val="310378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Carrie</a:t>
            </a:r>
          </a:p>
        </p:txBody>
      </p:sp>
      <p:sp>
        <p:nvSpPr>
          <p:cNvPr id="4" name="Slide Number Placeholder 3"/>
          <p:cNvSpPr>
            <a:spLocks noGrp="1"/>
          </p:cNvSpPr>
          <p:nvPr>
            <p:ph type="sldNum" sz="quarter" idx="5"/>
          </p:nvPr>
        </p:nvSpPr>
        <p:spPr/>
        <p:txBody>
          <a:bodyPr/>
          <a:lstStyle/>
          <a:p>
            <a:fld id="{D74C03C8-37D5-4819-B5D2-5319D5D7F60B}" type="slidenum">
              <a:rPr lang="en-US" smtClean="0"/>
              <a:t>13</a:t>
            </a:fld>
            <a:endParaRPr lang="en-US"/>
          </a:p>
        </p:txBody>
      </p:sp>
    </p:spTree>
    <p:extLst>
      <p:ext uri="{BB962C8B-B14F-4D97-AF65-F5344CB8AC3E}">
        <p14:creationId xmlns:p14="http://schemas.microsoft.com/office/powerpoint/2010/main" val="3667563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Carrie</a:t>
            </a:r>
          </a:p>
        </p:txBody>
      </p:sp>
      <p:sp>
        <p:nvSpPr>
          <p:cNvPr id="4" name="Slide Number Placeholder 3"/>
          <p:cNvSpPr>
            <a:spLocks noGrp="1"/>
          </p:cNvSpPr>
          <p:nvPr>
            <p:ph type="sldNum" sz="quarter" idx="5"/>
          </p:nvPr>
        </p:nvSpPr>
        <p:spPr/>
        <p:txBody>
          <a:bodyPr/>
          <a:lstStyle/>
          <a:p>
            <a:fld id="{D74C03C8-37D5-4819-B5D2-5319D5D7F60B}" type="slidenum">
              <a:rPr lang="en-US" smtClean="0"/>
              <a:t>15</a:t>
            </a:fld>
            <a:endParaRPr lang="en-US"/>
          </a:p>
        </p:txBody>
      </p:sp>
    </p:spTree>
    <p:extLst>
      <p:ext uri="{BB962C8B-B14F-4D97-AF65-F5344CB8AC3E}">
        <p14:creationId xmlns:p14="http://schemas.microsoft.com/office/powerpoint/2010/main" val="1708769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Carrie will let panelists introduce themselves (except virtual panelists, who </a:t>
            </a:r>
            <a:r>
              <a:rPr lang="en-US" err="1"/>
              <a:t>carrie</a:t>
            </a:r>
            <a:r>
              <a:rPr lang="en-US"/>
              <a:t> will intro)</a:t>
            </a:r>
          </a:p>
        </p:txBody>
      </p:sp>
      <p:sp>
        <p:nvSpPr>
          <p:cNvPr id="4" name="Slide Number Placeholder 3"/>
          <p:cNvSpPr>
            <a:spLocks noGrp="1"/>
          </p:cNvSpPr>
          <p:nvPr>
            <p:ph type="sldNum" sz="quarter" idx="5"/>
          </p:nvPr>
        </p:nvSpPr>
        <p:spPr/>
        <p:txBody>
          <a:bodyPr/>
          <a:lstStyle/>
          <a:p>
            <a:fld id="{D74C03C8-37D5-4819-B5D2-5319D5D7F60B}" type="slidenum">
              <a:rPr lang="en-US" smtClean="0"/>
              <a:t>3</a:t>
            </a:fld>
            <a:endParaRPr lang="en-US"/>
          </a:p>
        </p:txBody>
      </p:sp>
    </p:spTree>
    <p:extLst>
      <p:ext uri="{BB962C8B-B14F-4D97-AF65-F5344CB8AC3E}">
        <p14:creationId xmlns:p14="http://schemas.microsoft.com/office/powerpoint/2010/main" val="96468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carrie</a:t>
            </a:r>
            <a:endParaRPr lang="en-US"/>
          </a:p>
        </p:txBody>
      </p:sp>
      <p:sp>
        <p:nvSpPr>
          <p:cNvPr id="4" name="Slide Number Placeholder 3"/>
          <p:cNvSpPr>
            <a:spLocks noGrp="1"/>
          </p:cNvSpPr>
          <p:nvPr>
            <p:ph type="sldNum" sz="quarter" idx="5"/>
          </p:nvPr>
        </p:nvSpPr>
        <p:spPr/>
        <p:txBody>
          <a:bodyPr/>
          <a:lstStyle/>
          <a:p>
            <a:fld id="{D74C03C8-37D5-4819-B5D2-5319D5D7F60B}" type="slidenum">
              <a:rPr lang="en-US" smtClean="0"/>
              <a:t>4</a:t>
            </a:fld>
            <a:endParaRPr lang="en-US"/>
          </a:p>
        </p:txBody>
      </p:sp>
    </p:spTree>
    <p:extLst>
      <p:ext uri="{BB962C8B-B14F-4D97-AF65-F5344CB8AC3E}">
        <p14:creationId xmlns:p14="http://schemas.microsoft.com/office/powerpoint/2010/main" val="3489047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carrie</a:t>
            </a:r>
            <a:endParaRPr lang="en-US"/>
          </a:p>
        </p:txBody>
      </p:sp>
      <p:sp>
        <p:nvSpPr>
          <p:cNvPr id="4" name="Slide Number Placeholder 3"/>
          <p:cNvSpPr>
            <a:spLocks noGrp="1"/>
          </p:cNvSpPr>
          <p:nvPr>
            <p:ph type="sldNum" sz="quarter" idx="5"/>
          </p:nvPr>
        </p:nvSpPr>
        <p:spPr/>
        <p:txBody>
          <a:bodyPr/>
          <a:lstStyle/>
          <a:p>
            <a:fld id="{D74C03C8-37D5-4819-B5D2-5319D5D7F60B}" type="slidenum">
              <a:rPr lang="en-US" smtClean="0"/>
              <a:t>5</a:t>
            </a:fld>
            <a:endParaRPr lang="en-US"/>
          </a:p>
        </p:txBody>
      </p:sp>
    </p:spTree>
    <p:extLst>
      <p:ext uri="{BB962C8B-B14F-4D97-AF65-F5344CB8AC3E}">
        <p14:creationId xmlns:p14="http://schemas.microsoft.com/office/powerpoint/2010/main" val="1510963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Carrie – and we are excited this is hybrid event, welcome to our online participants!</a:t>
            </a:r>
          </a:p>
        </p:txBody>
      </p:sp>
      <p:sp>
        <p:nvSpPr>
          <p:cNvPr id="4" name="Slide Number Placeholder 3"/>
          <p:cNvSpPr>
            <a:spLocks noGrp="1"/>
          </p:cNvSpPr>
          <p:nvPr>
            <p:ph type="sldNum" sz="quarter" idx="5"/>
          </p:nvPr>
        </p:nvSpPr>
        <p:spPr/>
        <p:txBody>
          <a:bodyPr/>
          <a:lstStyle/>
          <a:p>
            <a:fld id="{D74C03C8-37D5-4819-B5D2-5319D5D7F60B}" type="slidenum">
              <a:rPr lang="en-US" smtClean="0"/>
              <a:t>6</a:t>
            </a:fld>
            <a:endParaRPr lang="en-US"/>
          </a:p>
        </p:txBody>
      </p:sp>
    </p:spTree>
    <p:extLst>
      <p:ext uri="{BB962C8B-B14F-4D97-AF65-F5344CB8AC3E}">
        <p14:creationId xmlns:p14="http://schemas.microsoft.com/office/powerpoint/2010/main" val="1186253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Carolyn</a:t>
            </a:r>
          </a:p>
        </p:txBody>
      </p:sp>
      <p:sp>
        <p:nvSpPr>
          <p:cNvPr id="4" name="Slide Number Placeholder 3"/>
          <p:cNvSpPr>
            <a:spLocks noGrp="1"/>
          </p:cNvSpPr>
          <p:nvPr>
            <p:ph type="sldNum" sz="quarter" idx="5"/>
          </p:nvPr>
        </p:nvSpPr>
        <p:spPr/>
        <p:txBody>
          <a:bodyPr/>
          <a:lstStyle/>
          <a:p>
            <a:fld id="{D74C03C8-37D5-4819-B5D2-5319D5D7F60B}" type="slidenum">
              <a:rPr lang="en-US" smtClean="0"/>
              <a:t>7</a:t>
            </a:fld>
            <a:endParaRPr lang="en-US"/>
          </a:p>
        </p:txBody>
      </p:sp>
    </p:spTree>
    <p:extLst>
      <p:ext uri="{BB962C8B-B14F-4D97-AF65-F5344CB8AC3E}">
        <p14:creationId xmlns:p14="http://schemas.microsoft.com/office/powerpoint/2010/main" val="2504495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Carolyn</a:t>
            </a:r>
          </a:p>
        </p:txBody>
      </p:sp>
      <p:sp>
        <p:nvSpPr>
          <p:cNvPr id="4" name="Slide Number Placeholder 3"/>
          <p:cNvSpPr>
            <a:spLocks noGrp="1"/>
          </p:cNvSpPr>
          <p:nvPr>
            <p:ph type="sldNum" sz="quarter" idx="5"/>
          </p:nvPr>
        </p:nvSpPr>
        <p:spPr/>
        <p:txBody>
          <a:bodyPr/>
          <a:lstStyle/>
          <a:p>
            <a:fld id="{D74C03C8-37D5-4819-B5D2-5319D5D7F60B}" type="slidenum">
              <a:rPr lang="en-US" smtClean="0"/>
              <a:t>8</a:t>
            </a:fld>
            <a:endParaRPr lang="en-US"/>
          </a:p>
        </p:txBody>
      </p:sp>
    </p:spTree>
    <p:extLst>
      <p:ext uri="{BB962C8B-B14F-4D97-AF65-F5344CB8AC3E}">
        <p14:creationId xmlns:p14="http://schemas.microsoft.com/office/powerpoint/2010/main" val="1241564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Wallie</a:t>
            </a:r>
          </a:p>
        </p:txBody>
      </p:sp>
      <p:sp>
        <p:nvSpPr>
          <p:cNvPr id="4" name="Slide Number Placeholder 3"/>
          <p:cNvSpPr>
            <a:spLocks noGrp="1"/>
          </p:cNvSpPr>
          <p:nvPr>
            <p:ph type="sldNum" sz="quarter" idx="5"/>
          </p:nvPr>
        </p:nvSpPr>
        <p:spPr/>
        <p:txBody>
          <a:bodyPr/>
          <a:lstStyle/>
          <a:p>
            <a:fld id="{D74C03C8-37D5-4819-B5D2-5319D5D7F60B}" type="slidenum">
              <a:rPr lang="en-US" smtClean="0"/>
              <a:t>9</a:t>
            </a:fld>
            <a:endParaRPr lang="en-US"/>
          </a:p>
        </p:txBody>
      </p:sp>
    </p:spTree>
    <p:extLst>
      <p:ext uri="{BB962C8B-B14F-4D97-AF65-F5344CB8AC3E}">
        <p14:creationId xmlns:p14="http://schemas.microsoft.com/office/powerpoint/2010/main" val="3763585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Wallie</a:t>
            </a:r>
          </a:p>
        </p:txBody>
      </p:sp>
      <p:sp>
        <p:nvSpPr>
          <p:cNvPr id="4" name="Slide Number Placeholder 3"/>
          <p:cNvSpPr>
            <a:spLocks noGrp="1"/>
          </p:cNvSpPr>
          <p:nvPr>
            <p:ph type="sldNum" sz="quarter" idx="5"/>
          </p:nvPr>
        </p:nvSpPr>
        <p:spPr/>
        <p:txBody>
          <a:bodyPr/>
          <a:lstStyle/>
          <a:p>
            <a:fld id="{D74C03C8-37D5-4819-B5D2-5319D5D7F60B}" type="slidenum">
              <a:rPr lang="en-US" smtClean="0"/>
              <a:t>10</a:t>
            </a:fld>
            <a:endParaRPr lang="en-US"/>
          </a:p>
        </p:txBody>
      </p:sp>
    </p:spTree>
    <p:extLst>
      <p:ext uri="{BB962C8B-B14F-4D97-AF65-F5344CB8AC3E}">
        <p14:creationId xmlns:p14="http://schemas.microsoft.com/office/powerpoint/2010/main" val="3284880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894305"/>
            <a:ext cx="8979040" cy="2170442"/>
          </a:xfrm>
        </p:spPr>
        <p:txBody>
          <a:bodyPr anchor="t">
            <a:noAutofit/>
          </a:bodyPr>
          <a:lstStyle>
            <a:lvl1pPr algn="l">
              <a:defRPr sz="4000">
                <a:latin typeface="Century Gothic" panose="020B0502020202020204" pitchFamily="34" charset="0"/>
              </a:defRPr>
            </a:lvl1pPr>
          </a:lstStyle>
          <a:p>
            <a:r>
              <a:rPr lang="en-US"/>
              <a:t>Click to edit Master title style</a:t>
            </a:r>
          </a:p>
        </p:txBody>
      </p:sp>
      <p:sp>
        <p:nvSpPr>
          <p:cNvPr id="3" name="Subtitle 2"/>
          <p:cNvSpPr>
            <a:spLocks noGrp="1"/>
          </p:cNvSpPr>
          <p:nvPr>
            <p:ph type="subTitle" idx="1"/>
          </p:nvPr>
        </p:nvSpPr>
        <p:spPr>
          <a:xfrm>
            <a:off x="838200" y="3185328"/>
            <a:ext cx="3982497" cy="944545"/>
          </a:xfrm>
        </p:spPr>
        <p:txBody>
          <a:bodyPr/>
          <a:lstStyle>
            <a:lvl1pPr marL="0" indent="0" algn="l">
              <a:buNone/>
              <a:defRPr sz="24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86384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Century Gothic" panose="020B0502020202020204" pitchFamily="34" charset="0"/>
              </a:defRPr>
            </a:lvl1pPr>
          </a:lstStyle>
          <a:p>
            <a:fld id="{D05D0D0B-3CF8-4D94-9B7D-BF218E047931}" type="datetime1">
              <a:rPr lang="en-US" smtClean="0"/>
              <a:pPr/>
              <a:t>5/23/2022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Century Gothic" panose="020B0502020202020204" pitchFamily="34" charset="0"/>
              </a:defRPr>
            </a:lvl1pPr>
          </a:lstStyle>
          <a:p>
            <a:endParaRPr lang="en-US"/>
          </a:p>
        </p:txBody>
      </p:sp>
      <p:sp>
        <p:nvSpPr>
          <p:cNvPr id="6" name="Slide Number Placeholder 5"/>
          <p:cNvSpPr>
            <a:spLocks noGrp="1"/>
          </p:cNvSpPr>
          <p:nvPr>
            <p:ph type="sldNum" sz="quarter" idx="12"/>
          </p:nvPr>
        </p:nvSpPr>
        <p:spPr/>
        <p:txBody>
          <a:bodyPr/>
          <a:lstStyle/>
          <a:p>
            <a:fld id="{6C6F0F55-18DD-47D2-9BD4-398C832D51B7}" type="slidenum">
              <a:rPr lang="en-US" smtClean="0"/>
              <a:t>‹#›</a:t>
            </a:fld>
            <a:endParaRPr lang="en-US"/>
          </a:p>
        </p:txBody>
      </p:sp>
    </p:spTree>
    <p:extLst>
      <p:ext uri="{BB962C8B-B14F-4D97-AF65-F5344CB8AC3E}">
        <p14:creationId xmlns:p14="http://schemas.microsoft.com/office/powerpoint/2010/main" val="99870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Century Gothic" panose="020B0502020202020204" pitchFamily="34" charset="0"/>
              </a:defRPr>
            </a:lvl1pPr>
          </a:lstStyle>
          <a:p>
            <a:fld id="{D8A324A6-7988-436A-A38E-E326CA584491}" type="datetime1">
              <a:rPr lang="en-US" smtClean="0"/>
              <a:pPr/>
              <a:t>5/23/2022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Century Gothic" panose="020B0502020202020204" pitchFamily="34" charset="0"/>
              </a:defRPr>
            </a:lvl1pPr>
          </a:lstStyle>
          <a:p>
            <a:endParaRPr lang="en-US"/>
          </a:p>
        </p:txBody>
      </p:sp>
      <p:sp>
        <p:nvSpPr>
          <p:cNvPr id="6" name="Slide Number Placeholder 5"/>
          <p:cNvSpPr>
            <a:spLocks noGrp="1"/>
          </p:cNvSpPr>
          <p:nvPr>
            <p:ph type="sldNum" sz="quarter" idx="12"/>
          </p:nvPr>
        </p:nvSpPr>
        <p:spPr/>
        <p:txBody>
          <a:bodyPr/>
          <a:lstStyle/>
          <a:p>
            <a:fld id="{6C6F0F55-18DD-47D2-9BD4-398C832D51B7}" type="slidenum">
              <a:rPr lang="en-US" smtClean="0"/>
              <a:t>‹#›</a:t>
            </a:fld>
            <a:endParaRPr lang="en-US"/>
          </a:p>
        </p:txBody>
      </p:sp>
    </p:spTree>
    <p:extLst>
      <p:ext uri="{BB962C8B-B14F-4D97-AF65-F5344CB8AC3E}">
        <p14:creationId xmlns:p14="http://schemas.microsoft.com/office/powerpoint/2010/main" val="2284772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Century Gothic" panose="020B0502020202020204" pitchFamily="34" charset="0"/>
              </a:defRPr>
            </a:lvl1pPr>
          </a:lstStyle>
          <a:p>
            <a:fld id="{63F29AC3-D3E8-477E-8948-93D42F6A6999}" type="datetime1">
              <a:rPr lang="en-US" smtClean="0"/>
              <a:pPr/>
              <a:t>5/23/2022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Century Gothic" panose="020B0502020202020204" pitchFamily="34" charset="0"/>
              </a:defRPr>
            </a:lvl1pPr>
          </a:lstStyle>
          <a:p>
            <a:endParaRPr lang="en-US"/>
          </a:p>
        </p:txBody>
      </p:sp>
      <p:sp>
        <p:nvSpPr>
          <p:cNvPr id="6" name="Slide Number Placeholder 5"/>
          <p:cNvSpPr>
            <a:spLocks noGrp="1"/>
          </p:cNvSpPr>
          <p:nvPr>
            <p:ph type="sldNum" sz="quarter" idx="12"/>
          </p:nvPr>
        </p:nvSpPr>
        <p:spPr/>
        <p:txBody>
          <a:bodyPr/>
          <a:lstStyle/>
          <a:p>
            <a:fld id="{6C6F0F55-18DD-47D2-9BD4-398C832D51B7}" type="slidenum">
              <a:rPr lang="en-US" smtClean="0"/>
              <a:t>‹#›</a:t>
            </a:fld>
            <a:endParaRPr lang="en-US"/>
          </a:p>
        </p:txBody>
      </p:sp>
      <p:pic>
        <p:nvPicPr>
          <p:cNvPr id="7" name="Picture 6">
            <a:extLst>
              <a:ext uri="{FF2B5EF4-FFF2-40B4-BE49-F238E27FC236}">
                <a16:creationId xmlns:a16="http://schemas.microsoft.com/office/drawing/2014/main" id="{CE8C4CE4-6DC3-FF7A-CE7E-026DB244A4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2557" y="357267"/>
            <a:ext cx="1441243" cy="1057361"/>
          </a:xfrm>
          <a:prstGeom prst="rect">
            <a:avLst/>
          </a:prstGeom>
        </p:spPr>
      </p:pic>
    </p:spTree>
    <p:extLst>
      <p:ext uri="{BB962C8B-B14F-4D97-AF65-F5344CB8AC3E}">
        <p14:creationId xmlns:p14="http://schemas.microsoft.com/office/powerpoint/2010/main" val="2152483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Century Gothic" panose="020B0502020202020204" pitchFamily="34" charset="0"/>
              </a:defRPr>
            </a:lvl1pPr>
          </a:lstStyle>
          <a:p>
            <a:fld id="{FD440DC4-2CB7-4401-9EB2-C736D5FD27D5}" type="datetime1">
              <a:rPr lang="en-US" smtClean="0"/>
              <a:pPr/>
              <a:t>5/23/2022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Century Gothic" panose="020B0502020202020204" pitchFamily="34" charset="0"/>
              </a:defRPr>
            </a:lvl1pPr>
          </a:lstStyle>
          <a:p>
            <a:endParaRPr lang="en-US"/>
          </a:p>
        </p:txBody>
      </p:sp>
      <p:sp>
        <p:nvSpPr>
          <p:cNvPr id="6" name="Slide Number Placeholder 5"/>
          <p:cNvSpPr>
            <a:spLocks noGrp="1"/>
          </p:cNvSpPr>
          <p:nvPr>
            <p:ph type="sldNum" sz="quarter" idx="12"/>
          </p:nvPr>
        </p:nvSpPr>
        <p:spPr/>
        <p:txBody>
          <a:bodyPr/>
          <a:lstStyle/>
          <a:p>
            <a:fld id="{6C6F0F55-18DD-47D2-9BD4-398C832D51B7}" type="slidenum">
              <a:rPr lang="en-US" smtClean="0"/>
              <a:t>‹#›</a:t>
            </a:fld>
            <a:endParaRPr lang="en-US"/>
          </a:p>
        </p:txBody>
      </p:sp>
      <p:pic>
        <p:nvPicPr>
          <p:cNvPr id="7" name="Picture 6">
            <a:extLst>
              <a:ext uri="{FF2B5EF4-FFF2-40B4-BE49-F238E27FC236}">
                <a16:creationId xmlns:a16="http://schemas.microsoft.com/office/drawing/2014/main" id="{788E9E02-DE23-3BAC-9A22-53E6E57966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2557" y="357267"/>
            <a:ext cx="1441243" cy="1057361"/>
          </a:xfrm>
          <a:prstGeom prst="rect">
            <a:avLst/>
          </a:prstGeom>
        </p:spPr>
      </p:pic>
    </p:spTree>
    <p:extLst>
      <p:ext uri="{BB962C8B-B14F-4D97-AF65-F5344CB8AC3E}">
        <p14:creationId xmlns:p14="http://schemas.microsoft.com/office/powerpoint/2010/main" val="1599536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Century Gothic" panose="020B0502020202020204" pitchFamily="34" charset="0"/>
              </a:defRPr>
            </a:lvl1pPr>
          </a:lstStyle>
          <a:p>
            <a:fld id="{D6948B35-35F6-4254-9BEE-514470CE4EC7}" type="datetime1">
              <a:rPr lang="en-US" smtClean="0"/>
              <a:pPr/>
              <a:t>5/23/2022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Century Gothic" panose="020B0502020202020204" pitchFamily="34" charset="0"/>
              </a:defRPr>
            </a:lvl1pPr>
          </a:lstStyle>
          <a:p>
            <a:endParaRPr lang="en-US"/>
          </a:p>
        </p:txBody>
      </p:sp>
      <p:sp>
        <p:nvSpPr>
          <p:cNvPr id="7" name="Slide Number Placeholder 6"/>
          <p:cNvSpPr>
            <a:spLocks noGrp="1"/>
          </p:cNvSpPr>
          <p:nvPr>
            <p:ph type="sldNum" sz="quarter" idx="12"/>
          </p:nvPr>
        </p:nvSpPr>
        <p:spPr/>
        <p:txBody>
          <a:bodyPr/>
          <a:lstStyle/>
          <a:p>
            <a:fld id="{6C6F0F55-18DD-47D2-9BD4-398C832D51B7}" type="slidenum">
              <a:rPr lang="en-US" smtClean="0"/>
              <a:t>‹#›</a:t>
            </a:fld>
            <a:endParaRPr lang="en-US"/>
          </a:p>
        </p:txBody>
      </p:sp>
    </p:spTree>
    <p:extLst>
      <p:ext uri="{BB962C8B-B14F-4D97-AF65-F5344CB8AC3E}">
        <p14:creationId xmlns:p14="http://schemas.microsoft.com/office/powerpoint/2010/main" val="3493629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a:defRPr>
                <a:latin typeface="Century Gothic" panose="020B0502020202020204" pitchFamily="34" charset="0"/>
              </a:defRPr>
            </a:lvl1pPr>
          </a:lstStyle>
          <a:p>
            <a:fld id="{83D04CD9-56F2-4CEF-A25C-DFE37FDDCDED}" type="datetime1">
              <a:rPr lang="en-US" smtClean="0"/>
              <a:pPr/>
              <a:t>5/23/2022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lvl1pPr>
              <a:defRPr>
                <a:latin typeface="Century Gothic" panose="020B0502020202020204" pitchFamily="34" charset="0"/>
              </a:defRPr>
            </a:lvl1pPr>
          </a:lstStyle>
          <a:p>
            <a:endParaRPr lang="en-US"/>
          </a:p>
        </p:txBody>
      </p:sp>
      <p:sp>
        <p:nvSpPr>
          <p:cNvPr id="9" name="Slide Number Placeholder 8"/>
          <p:cNvSpPr>
            <a:spLocks noGrp="1"/>
          </p:cNvSpPr>
          <p:nvPr>
            <p:ph type="sldNum" sz="quarter" idx="12"/>
          </p:nvPr>
        </p:nvSpPr>
        <p:spPr/>
        <p:txBody>
          <a:bodyPr/>
          <a:lstStyle/>
          <a:p>
            <a:fld id="{6C6F0F55-18DD-47D2-9BD4-398C832D51B7}" type="slidenum">
              <a:rPr lang="en-US" smtClean="0"/>
              <a:t>‹#›</a:t>
            </a:fld>
            <a:endParaRPr lang="en-US"/>
          </a:p>
        </p:txBody>
      </p:sp>
    </p:spTree>
    <p:extLst>
      <p:ext uri="{BB962C8B-B14F-4D97-AF65-F5344CB8AC3E}">
        <p14:creationId xmlns:p14="http://schemas.microsoft.com/office/powerpoint/2010/main" val="1563506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a:defRPr>
                <a:latin typeface="Century Gothic" panose="020B0502020202020204" pitchFamily="34" charset="0"/>
              </a:defRPr>
            </a:lvl1pPr>
          </a:lstStyle>
          <a:p>
            <a:fld id="{3139C147-1FA7-4261-AF78-787754CF791A}" type="datetime1">
              <a:rPr lang="en-US" smtClean="0"/>
              <a:pPr/>
              <a:t>5/23/2022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defRPr>
                <a:latin typeface="Century Gothic" panose="020B0502020202020204" pitchFamily="34" charset="0"/>
              </a:defRPr>
            </a:lvl1pPr>
          </a:lstStyle>
          <a:p>
            <a:endParaRPr lang="en-US"/>
          </a:p>
        </p:txBody>
      </p:sp>
      <p:sp>
        <p:nvSpPr>
          <p:cNvPr id="5" name="Slide Number Placeholder 4"/>
          <p:cNvSpPr>
            <a:spLocks noGrp="1"/>
          </p:cNvSpPr>
          <p:nvPr>
            <p:ph type="sldNum" sz="quarter" idx="12"/>
          </p:nvPr>
        </p:nvSpPr>
        <p:spPr/>
        <p:txBody>
          <a:bodyPr/>
          <a:lstStyle/>
          <a:p>
            <a:fld id="{6C6F0F55-18DD-47D2-9BD4-398C832D51B7}" type="slidenum">
              <a:rPr lang="en-US" smtClean="0"/>
              <a:t>‹#›</a:t>
            </a:fld>
            <a:endParaRPr lang="en-US"/>
          </a:p>
        </p:txBody>
      </p:sp>
    </p:spTree>
    <p:extLst>
      <p:ext uri="{BB962C8B-B14F-4D97-AF65-F5344CB8AC3E}">
        <p14:creationId xmlns:p14="http://schemas.microsoft.com/office/powerpoint/2010/main" val="4091646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lvl1pPr>
              <a:defRPr>
                <a:latin typeface="Century Gothic" panose="020B0502020202020204" pitchFamily="34" charset="0"/>
              </a:defRPr>
            </a:lvl1pPr>
          </a:lstStyle>
          <a:p>
            <a:fld id="{F75856FD-36B0-4846-AC6B-C79048EE5761}" type="datetime1">
              <a:rPr lang="en-US" smtClean="0"/>
              <a:pPr/>
              <a:t>5/23/2022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a:defRPr>
                <a:latin typeface="Century Gothic" panose="020B0502020202020204" pitchFamily="34" charset="0"/>
              </a:defRPr>
            </a:lvl1pPr>
          </a:lstStyle>
          <a:p>
            <a:endParaRPr lang="en-US"/>
          </a:p>
        </p:txBody>
      </p:sp>
      <p:sp>
        <p:nvSpPr>
          <p:cNvPr id="4" name="Slide Number Placeholder 3"/>
          <p:cNvSpPr>
            <a:spLocks noGrp="1"/>
          </p:cNvSpPr>
          <p:nvPr>
            <p:ph type="sldNum" sz="quarter" idx="12"/>
          </p:nvPr>
        </p:nvSpPr>
        <p:spPr/>
        <p:txBody>
          <a:bodyPr/>
          <a:lstStyle/>
          <a:p>
            <a:fld id="{6C6F0F55-18DD-47D2-9BD4-398C832D51B7}" type="slidenum">
              <a:rPr lang="en-US" smtClean="0"/>
              <a:t>‹#›</a:t>
            </a:fld>
            <a:endParaRPr lang="en-US"/>
          </a:p>
        </p:txBody>
      </p:sp>
    </p:spTree>
    <p:extLst>
      <p:ext uri="{BB962C8B-B14F-4D97-AF65-F5344CB8AC3E}">
        <p14:creationId xmlns:p14="http://schemas.microsoft.com/office/powerpoint/2010/main" val="1861806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Century Gothic" panose="020B0502020202020204" pitchFamily="34" charset="0"/>
              </a:defRPr>
            </a:lvl1pPr>
          </a:lstStyle>
          <a:p>
            <a:fld id="{C91A5B09-436A-4BC5-969A-1C460B39F6BA}" type="datetime1">
              <a:rPr lang="en-US" smtClean="0"/>
              <a:pPr/>
              <a:t>5/23/2022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Century Gothic" panose="020B0502020202020204" pitchFamily="34" charset="0"/>
              </a:defRPr>
            </a:lvl1pPr>
          </a:lstStyle>
          <a:p>
            <a:endParaRPr lang="en-US"/>
          </a:p>
        </p:txBody>
      </p:sp>
      <p:sp>
        <p:nvSpPr>
          <p:cNvPr id="7" name="Slide Number Placeholder 6"/>
          <p:cNvSpPr>
            <a:spLocks noGrp="1"/>
          </p:cNvSpPr>
          <p:nvPr>
            <p:ph type="sldNum" sz="quarter" idx="12"/>
          </p:nvPr>
        </p:nvSpPr>
        <p:spPr/>
        <p:txBody>
          <a:bodyPr/>
          <a:lstStyle/>
          <a:p>
            <a:fld id="{6C6F0F55-18DD-47D2-9BD4-398C832D51B7}" type="slidenum">
              <a:rPr lang="en-US" smtClean="0"/>
              <a:t>‹#›</a:t>
            </a:fld>
            <a:endParaRPr lang="en-US"/>
          </a:p>
        </p:txBody>
      </p:sp>
    </p:spTree>
    <p:extLst>
      <p:ext uri="{BB962C8B-B14F-4D97-AF65-F5344CB8AC3E}">
        <p14:creationId xmlns:p14="http://schemas.microsoft.com/office/powerpoint/2010/main" val="920100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Century Gothic" panose="020B0502020202020204" pitchFamily="34" charset="0"/>
              </a:defRPr>
            </a:lvl1pPr>
          </a:lstStyle>
          <a:p>
            <a:fld id="{63AA0C41-16DD-4B76-B284-231D66ECCA6B}" type="datetime1">
              <a:rPr lang="en-US" smtClean="0"/>
              <a:pPr/>
              <a:t>5/23/2022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Century Gothic" panose="020B0502020202020204" pitchFamily="34" charset="0"/>
              </a:defRPr>
            </a:lvl1pPr>
          </a:lstStyle>
          <a:p>
            <a:endParaRPr lang="en-US"/>
          </a:p>
        </p:txBody>
      </p:sp>
      <p:sp>
        <p:nvSpPr>
          <p:cNvPr id="7" name="Slide Number Placeholder 6"/>
          <p:cNvSpPr>
            <a:spLocks noGrp="1"/>
          </p:cNvSpPr>
          <p:nvPr>
            <p:ph type="sldNum" sz="quarter" idx="12"/>
          </p:nvPr>
        </p:nvSpPr>
        <p:spPr/>
        <p:txBody>
          <a:bodyPr/>
          <a:lstStyle/>
          <a:p>
            <a:fld id="{6C6F0F55-18DD-47D2-9BD4-398C832D51B7}" type="slidenum">
              <a:rPr lang="en-US" smtClean="0"/>
              <a:t>‹#›</a:t>
            </a:fld>
            <a:endParaRPr lang="en-US"/>
          </a:p>
        </p:txBody>
      </p:sp>
    </p:spTree>
    <p:extLst>
      <p:ext uri="{BB962C8B-B14F-4D97-AF65-F5344CB8AC3E}">
        <p14:creationId xmlns:p14="http://schemas.microsoft.com/office/powerpoint/2010/main" val="4260155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0416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567543"/>
            <a:ext cx="10515600" cy="46094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45073" y="6507070"/>
            <a:ext cx="2743200" cy="365125"/>
          </a:xfrm>
          <a:prstGeom prst="rect">
            <a:avLst/>
          </a:prstGeom>
        </p:spPr>
        <p:txBody>
          <a:bodyPr vert="horz" lIns="91440" tIns="45720" rIns="91440" bIns="45720" rtlCol="0" anchor="ctr"/>
          <a:lstStyle>
            <a:lvl1pPr algn="r">
              <a:defRPr sz="1200" b="1">
                <a:solidFill>
                  <a:schemeClr val="bg1"/>
                </a:solidFill>
                <a:latin typeface="Century Gothic" panose="020B0502020202020204" pitchFamily="34" charset="0"/>
              </a:defRPr>
            </a:lvl1pPr>
          </a:lstStyle>
          <a:p>
            <a:fld id="{6C6F0F55-18DD-47D2-9BD4-398C832D51B7}" type="slidenum">
              <a:rPr lang="en-US" smtClean="0"/>
              <a:pPr/>
              <a:t>‹#›</a:t>
            </a:fld>
            <a:endParaRPr lang="en-US"/>
          </a:p>
        </p:txBody>
      </p:sp>
    </p:spTree>
    <p:extLst>
      <p:ext uri="{BB962C8B-B14F-4D97-AF65-F5344CB8AC3E}">
        <p14:creationId xmlns:p14="http://schemas.microsoft.com/office/powerpoint/2010/main" val="1641431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200" b="1" kern="1200">
          <a:solidFill>
            <a:srgbClr val="00A69C"/>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lumMod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lumMod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ansi.org/usnc-iec/programs-activities/2022-general-meeting" TargetMode="External"/><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agladstein@ansi.org" TargetMode="External"/><Relationship Id="rId5" Type="http://schemas.openxmlformats.org/officeDocument/2006/relationships/hyperlink" Target="https://www.iec.ch/yps/yp-workshop" TargetMode="External"/><Relationship Id="rId4" Type="http://schemas.openxmlformats.org/officeDocument/2006/relationships/hyperlink" Target="https://share.ansi.org/Shared%20Documents/Standards%20Activities/International%20Standardization/IEC/USNC%20Young%20and%20Emerging%20Professionals/IEC%20Young%20Professionals%20Program%20Nomination%20Form_2022.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file:///E:/ANSI%20World%20Standards%20Week%202021/Spring%202022%20event/ROS/05-17-22%20-%20YEP/PRESENTATION%20-%20VIDEO/SSchiller%202021%20YP%20Testimonial.mp4" TargetMode="External"/><Relationship Id="rId2" Type="http://schemas.openxmlformats.org/officeDocument/2006/relationships/hyperlink" Target="file:///E:/ANSI%20World%20Standards%20Week%202021/Spring%202022%20event/ROS/05-17-22%20-%20YEP/PRESENTATION%20-%20VIDEO/Schmid_WSW%20Testimonial%202022.mp4" TargetMode="Externa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hyperlink" Target="https://www.ansi.org/usnc-iec/programs-activities/young-and-emerging-professional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mailto:agladstein@ansi.org"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file:///E:/ANSI%20World%20Standards%20Week%202021/Spring%202022%20event/ROS/05-17-22%20-%20YEP/PRESENTATION%20-%20VIDEO/Lum_ANSI_WSW-2022.mp4" TargetMode="External"/><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hyperlink" Target="mailto:usnc@ansi.org" TargetMode="Externa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9099" y="4762500"/>
            <a:ext cx="1864925" cy="1368194"/>
          </a:xfrm>
          <a:prstGeom prst="rect">
            <a:avLst/>
          </a:prstGeom>
        </p:spPr>
      </p:pic>
      <p:sp>
        <p:nvSpPr>
          <p:cNvPr id="2" name="TextBox 1">
            <a:extLst>
              <a:ext uri="{FF2B5EF4-FFF2-40B4-BE49-F238E27FC236}">
                <a16:creationId xmlns:a16="http://schemas.microsoft.com/office/drawing/2014/main" id="{63B0DFDB-0710-CDFE-9CD2-3C2F2D6B128F}"/>
              </a:ext>
            </a:extLst>
          </p:cNvPr>
          <p:cNvSpPr txBox="1"/>
          <p:nvPr/>
        </p:nvSpPr>
        <p:spPr>
          <a:xfrm>
            <a:off x="755650" y="4070350"/>
            <a:ext cx="43751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entury Gothic"/>
              </a:rPr>
              <a:t>This webinar will be recorded. </a:t>
            </a:r>
            <a:endParaRPr lang="en-US" dirty="0"/>
          </a:p>
        </p:txBody>
      </p:sp>
    </p:spTree>
    <p:extLst>
      <p:ext uri="{BB962C8B-B14F-4D97-AF65-F5344CB8AC3E}">
        <p14:creationId xmlns:p14="http://schemas.microsoft.com/office/powerpoint/2010/main" val="1279561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6986C-20F5-4C74-9D2E-9D0C5BCC8491}"/>
              </a:ext>
            </a:extLst>
          </p:cNvPr>
          <p:cNvSpPr>
            <a:spLocks noGrp="1"/>
          </p:cNvSpPr>
          <p:nvPr>
            <p:ph type="title"/>
          </p:nvPr>
        </p:nvSpPr>
        <p:spPr/>
        <p:txBody>
          <a:bodyPr/>
          <a:lstStyle/>
          <a:p>
            <a:r>
              <a:rPr lang="en-US"/>
              <a:t>Value in Participation </a:t>
            </a:r>
          </a:p>
        </p:txBody>
      </p:sp>
      <p:sp>
        <p:nvSpPr>
          <p:cNvPr id="4" name="Slide Number Placeholder 3">
            <a:extLst>
              <a:ext uri="{FF2B5EF4-FFF2-40B4-BE49-F238E27FC236}">
                <a16:creationId xmlns:a16="http://schemas.microsoft.com/office/drawing/2014/main" id="{A0707D23-D128-4DC4-B45F-39A2DF54B2CC}"/>
              </a:ext>
            </a:extLst>
          </p:cNvPr>
          <p:cNvSpPr>
            <a:spLocks noGrp="1"/>
          </p:cNvSpPr>
          <p:nvPr>
            <p:ph type="sldNum" sz="quarter" idx="12"/>
          </p:nvPr>
        </p:nvSpPr>
        <p:spPr/>
        <p:txBody>
          <a:bodyPr/>
          <a:lstStyle/>
          <a:p>
            <a:fld id="{6C6F0F55-18DD-47D2-9BD4-398C832D51B7}" type="slidenum">
              <a:rPr lang="en-US" smtClean="0"/>
              <a:t>10</a:t>
            </a:fld>
            <a:endParaRPr lang="en-US"/>
          </a:p>
        </p:txBody>
      </p:sp>
      <p:grpSp>
        <p:nvGrpSpPr>
          <p:cNvPr id="19" name="Group 18">
            <a:extLst>
              <a:ext uri="{FF2B5EF4-FFF2-40B4-BE49-F238E27FC236}">
                <a16:creationId xmlns:a16="http://schemas.microsoft.com/office/drawing/2014/main" id="{6907A2EE-C4ED-4302-9101-4A7A37C1A553}"/>
              </a:ext>
            </a:extLst>
          </p:cNvPr>
          <p:cNvGrpSpPr/>
          <p:nvPr/>
        </p:nvGrpSpPr>
        <p:grpSpPr>
          <a:xfrm>
            <a:off x="2378267" y="1418434"/>
            <a:ext cx="3717733" cy="2355642"/>
            <a:chOff x="-1" y="1"/>
            <a:chExt cx="3717733" cy="2355642"/>
          </a:xfrm>
          <a:scene3d>
            <a:camera prst="orthographicFront"/>
            <a:lightRig rig="flat" dir="t"/>
          </a:scene3d>
        </p:grpSpPr>
        <p:sp>
          <p:nvSpPr>
            <p:cNvPr id="32" name="Rectangle: Single Corner Rounded 31">
              <a:extLst>
                <a:ext uri="{FF2B5EF4-FFF2-40B4-BE49-F238E27FC236}">
                  <a16:creationId xmlns:a16="http://schemas.microsoft.com/office/drawing/2014/main" id="{FEB32CBF-0C59-4623-94A9-B90F6A51D2D4}"/>
                </a:ext>
              </a:extLst>
            </p:cNvPr>
            <p:cNvSpPr/>
            <p:nvPr/>
          </p:nvSpPr>
          <p:spPr>
            <a:xfrm rot="16200000">
              <a:off x="681045" y="-681045"/>
              <a:ext cx="2355642" cy="3717733"/>
            </a:xfrm>
            <a:prstGeom prst="round1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3" name="Rectangle: Single Corner Rounded 4">
              <a:extLst>
                <a:ext uri="{FF2B5EF4-FFF2-40B4-BE49-F238E27FC236}">
                  <a16:creationId xmlns:a16="http://schemas.microsoft.com/office/drawing/2014/main" id="{7770A973-72C1-483E-80A1-43801C9DFD06}"/>
                </a:ext>
              </a:extLst>
            </p:cNvPr>
            <p:cNvSpPr txBox="1"/>
            <p:nvPr/>
          </p:nvSpPr>
          <p:spPr>
            <a:xfrm rot="21600000">
              <a:off x="-1" y="1"/>
              <a:ext cx="3717733" cy="176673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a:latin typeface="Century Gothic" panose="020B0502020202020204" pitchFamily="34" charset="0"/>
                </a:rPr>
                <a:t>Community Building</a:t>
              </a:r>
            </a:p>
          </p:txBody>
        </p:sp>
      </p:grpSp>
      <p:grpSp>
        <p:nvGrpSpPr>
          <p:cNvPr id="20" name="Group 19">
            <a:extLst>
              <a:ext uri="{FF2B5EF4-FFF2-40B4-BE49-F238E27FC236}">
                <a16:creationId xmlns:a16="http://schemas.microsoft.com/office/drawing/2014/main" id="{7E011C3B-5D3E-46AD-A6DC-ABBC0165F29C}"/>
              </a:ext>
            </a:extLst>
          </p:cNvPr>
          <p:cNvGrpSpPr/>
          <p:nvPr/>
        </p:nvGrpSpPr>
        <p:grpSpPr>
          <a:xfrm>
            <a:off x="6096001" y="1418433"/>
            <a:ext cx="3717733" cy="2355642"/>
            <a:chOff x="3717733" y="0"/>
            <a:chExt cx="3717733" cy="2355642"/>
          </a:xfrm>
          <a:scene3d>
            <a:camera prst="orthographicFront"/>
            <a:lightRig rig="flat" dir="t"/>
          </a:scene3d>
        </p:grpSpPr>
        <p:sp>
          <p:nvSpPr>
            <p:cNvPr id="30" name="Rectangle: Single Corner Rounded 29">
              <a:extLst>
                <a:ext uri="{FF2B5EF4-FFF2-40B4-BE49-F238E27FC236}">
                  <a16:creationId xmlns:a16="http://schemas.microsoft.com/office/drawing/2014/main" id="{B4EFA599-63D5-47E9-BFA8-74E62830F17C}"/>
                </a:ext>
              </a:extLst>
            </p:cNvPr>
            <p:cNvSpPr/>
            <p:nvPr/>
          </p:nvSpPr>
          <p:spPr>
            <a:xfrm>
              <a:off x="3717733" y="0"/>
              <a:ext cx="3717733" cy="2355642"/>
            </a:xfrm>
            <a:prstGeom prst="round1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1" name="Rectangle: Single Corner Rounded 6">
              <a:extLst>
                <a:ext uri="{FF2B5EF4-FFF2-40B4-BE49-F238E27FC236}">
                  <a16:creationId xmlns:a16="http://schemas.microsoft.com/office/drawing/2014/main" id="{EA252EB0-5844-4FB0-9727-F4A8396EAE6E}"/>
                </a:ext>
              </a:extLst>
            </p:cNvPr>
            <p:cNvSpPr txBox="1"/>
            <p:nvPr/>
          </p:nvSpPr>
          <p:spPr>
            <a:xfrm>
              <a:off x="3717733" y="0"/>
              <a:ext cx="3717733" cy="176673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a:latin typeface="Century Gothic" panose="020B0502020202020204" pitchFamily="34" charset="0"/>
                </a:rPr>
                <a:t>Open Exchange of ideas</a:t>
              </a:r>
            </a:p>
          </p:txBody>
        </p:sp>
      </p:grpSp>
      <p:grpSp>
        <p:nvGrpSpPr>
          <p:cNvPr id="21" name="Group 20">
            <a:extLst>
              <a:ext uri="{FF2B5EF4-FFF2-40B4-BE49-F238E27FC236}">
                <a16:creationId xmlns:a16="http://schemas.microsoft.com/office/drawing/2014/main" id="{8EC6DB93-5068-4DDC-BFC8-3DB7A97FF635}"/>
              </a:ext>
            </a:extLst>
          </p:cNvPr>
          <p:cNvGrpSpPr/>
          <p:nvPr/>
        </p:nvGrpSpPr>
        <p:grpSpPr>
          <a:xfrm>
            <a:off x="2378268" y="3774075"/>
            <a:ext cx="3717733" cy="2355642"/>
            <a:chOff x="0" y="2355642"/>
            <a:chExt cx="3717733" cy="2355642"/>
          </a:xfrm>
          <a:scene3d>
            <a:camera prst="orthographicFront"/>
            <a:lightRig rig="flat" dir="t"/>
          </a:scene3d>
        </p:grpSpPr>
        <p:sp>
          <p:nvSpPr>
            <p:cNvPr id="28" name="Rectangle: Single Corner Rounded 27">
              <a:extLst>
                <a:ext uri="{FF2B5EF4-FFF2-40B4-BE49-F238E27FC236}">
                  <a16:creationId xmlns:a16="http://schemas.microsoft.com/office/drawing/2014/main" id="{CC0043F9-C55F-49C7-806F-EBBB5E7AB2F0}"/>
                </a:ext>
              </a:extLst>
            </p:cNvPr>
            <p:cNvSpPr/>
            <p:nvPr/>
          </p:nvSpPr>
          <p:spPr>
            <a:xfrm rot="10800000">
              <a:off x="0" y="2355642"/>
              <a:ext cx="3717733" cy="2355642"/>
            </a:xfrm>
            <a:prstGeom prst="round1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9" name="Rectangle: Single Corner Rounded 8">
              <a:extLst>
                <a:ext uri="{FF2B5EF4-FFF2-40B4-BE49-F238E27FC236}">
                  <a16:creationId xmlns:a16="http://schemas.microsoft.com/office/drawing/2014/main" id="{B4700AE5-7162-42CA-895B-4C74E97D1075}"/>
                </a:ext>
              </a:extLst>
            </p:cNvPr>
            <p:cNvSpPr txBox="1"/>
            <p:nvPr/>
          </p:nvSpPr>
          <p:spPr>
            <a:xfrm rot="21600000">
              <a:off x="0" y="2944553"/>
              <a:ext cx="3717733" cy="176673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a:latin typeface="Century Gothic" panose="020B0502020202020204" pitchFamily="34" charset="0"/>
                </a:rPr>
                <a:t>Network and Mentorship Opportunities</a:t>
              </a:r>
            </a:p>
          </p:txBody>
        </p:sp>
      </p:grpSp>
      <p:grpSp>
        <p:nvGrpSpPr>
          <p:cNvPr id="22" name="Group 21">
            <a:extLst>
              <a:ext uri="{FF2B5EF4-FFF2-40B4-BE49-F238E27FC236}">
                <a16:creationId xmlns:a16="http://schemas.microsoft.com/office/drawing/2014/main" id="{83225B79-FFA1-4335-9670-5F87F4FC652C}"/>
              </a:ext>
            </a:extLst>
          </p:cNvPr>
          <p:cNvGrpSpPr/>
          <p:nvPr/>
        </p:nvGrpSpPr>
        <p:grpSpPr>
          <a:xfrm>
            <a:off x="6096001" y="3774075"/>
            <a:ext cx="3717733" cy="2355642"/>
            <a:chOff x="3717733" y="2355642"/>
            <a:chExt cx="3717733" cy="2355642"/>
          </a:xfrm>
          <a:scene3d>
            <a:camera prst="orthographicFront"/>
            <a:lightRig rig="flat" dir="t"/>
          </a:scene3d>
        </p:grpSpPr>
        <p:sp>
          <p:nvSpPr>
            <p:cNvPr id="26" name="Rectangle: Single Corner Rounded 25">
              <a:extLst>
                <a:ext uri="{FF2B5EF4-FFF2-40B4-BE49-F238E27FC236}">
                  <a16:creationId xmlns:a16="http://schemas.microsoft.com/office/drawing/2014/main" id="{EEFD3B4F-DDD1-4002-9D6F-2CDC9C86EE29}"/>
                </a:ext>
              </a:extLst>
            </p:cNvPr>
            <p:cNvSpPr/>
            <p:nvPr/>
          </p:nvSpPr>
          <p:spPr>
            <a:xfrm rot="5400000">
              <a:off x="4398779" y="1674596"/>
              <a:ext cx="2355642" cy="3717733"/>
            </a:xfrm>
            <a:prstGeom prst="round1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7" name="Rectangle: Single Corner Rounded 10">
              <a:extLst>
                <a:ext uri="{FF2B5EF4-FFF2-40B4-BE49-F238E27FC236}">
                  <a16:creationId xmlns:a16="http://schemas.microsoft.com/office/drawing/2014/main" id="{B5496DE1-43B6-44DB-8C22-05FFE25418F7}"/>
                </a:ext>
              </a:extLst>
            </p:cNvPr>
            <p:cNvSpPr txBox="1"/>
            <p:nvPr/>
          </p:nvSpPr>
          <p:spPr>
            <a:xfrm>
              <a:off x="3717733" y="2944553"/>
              <a:ext cx="3717733" cy="176673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a:latin typeface="Century Gothic" panose="020B0502020202020204" pitchFamily="34" charset="0"/>
                </a:rPr>
                <a:t>Exposure to Cross Functional Focus Areas</a:t>
              </a:r>
            </a:p>
          </p:txBody>
        </p:sp>
      </p:grpSp>
      <p:grpSp>
        <p:nvGrpSpPr>
          <p:cNvPr id="23" name="Group 22">
            <a:extLst>
              <a:ext uri="{FF2B5EF4-FFF2-40B4-BE49-F238E27FC236}">
                <a16:creationId xmlns:a16="http://schemas.microsoft.com/office/drawing/2014/main" id="{EAC0A1A8-CF77-4E53-BC92-E8EB85CE16DD}"/>
              </a:ext>
            </a:extLst>
          </p:cNvPr>
          <p:cNvGrpSpPr/>
          <p:nvPr/>
        </p:nvGrpSpPr>
        <p:grpSpPr>
          <a:xfrm>
            <a:off x="4980681" y="3185164"/>
            <a:ext cx="2230640" cy="1177821"/>
            <a:chOff x="2602413" y="1766731"/>
            <a:chExt cx="2230640" cy="1177821"/>
          </a:xfrm>
          <a:scene3d>
            <a:camera prst="orthographicFront"/>
            <a:lightRig rig="flat" dir="t"/>
          </a:scene3d>
        </p:grpSpPr>
        <p:sp>
          <p:nvSpPr>
            <p:cNvPr id="24" name="Rectangle: Rounded Corners 23">
              <a:extLst>
                <a:ext uri="{FF2B5EF4-FFF2-40B4-BE49-F238E27FC236}">
                  <a16:creationId xmlns:a16="http://schemas.microsoft.com/office/drawing/2014/main" id="{2AE51212-9BF6-4C12-9683-A2A6EBF0443D}"/>
                </a:ext>
              </a:extLst>
            </p:cNvPr>
            <p:cNvSpPr/>
            <p:nvPr/>
          </p:nvSpPr>
          <p:spPr>
            <a:xfrm>
              <a:off x="2602413" y="1766731"/>
              <a:ext cx="2230640" cy="1177821"/>
            </a:xfrm>
            <a:prstGeom prst="roundRect">
              <a:avLst/>
            </a:prstGeom>
            <a:sp3d z="190500" prstMaterial="plastic">
              <a:bevelT w="120900" h="88900"/>
              <a:bevelB w="88900" h="31750" prst="angle"/>
            </a:sp3d>
          </p:spPr>
          <p:style>
            <a:lnRef idx="0">
              <a:schemeClr val="lt1">
                <a:hueOff val="0"/>
                <a:satOff val="0"/>
                <a:lumOff val="0"/>
                <a:alphaOff val="0"/>
              </a:schemeClr>
            </a:lnRef>
            <a:fillRef idx="1">
              <a:schemeClr val="accent1">
                <a:tint val="60000"/>
                <a:hueOff val="0"/>
                <a:satOff val="0"/>
                <a:lumOff val="0"/>
                <a:alphaOff val="0"/>
              </a:schemeClr>
            </a:fillRef>
            <a:effectRef idx="3">
              <a:schemeClr val="accent1">
                <a:tint val="60000"/>
                <a:hueOff val="0"/>
                <a:satOff val="0"/>
                <a:lumOff val="0"/>
                <a:alphaOff val="0"/>
              </a:schemeClr>
            </a:effectRef>
            <a:fontRef idx="minor">
              <a:schemeClr val="dk1">
                <a:hueOff val="0"/>
                <a:satOff val="0"/>
                <a:lumOff val="0"/>
                <a:alphaOff val="0"/>
              </a:schemeClr>
            </a:fontRef>
          </p:style>
        </p:sp>
        <p:sp>
          <p:nvSpPr>
            <p:cNvPr id="25" name="Rectangle: Rounded Corners 12">
              <a:extLst>
                <a:ext uri="{FF2B5EF4-FFF2-40B4-BE49-F238E27FC236}">
                  <a16:creationId xmlns:a16="http://schemas.microsoft.com/office/drawing/2014/main" id="{85FEB22F-8221-4F6B-8655-1B4C4CAFA319}"/>
                </a:ext>
              </a:extLst>
            </p:cNvPr>
            <p:cNvSpPr txBox="1"/>
            <p:nvPr/>
          </p:nvSpPr>
          <p:spPr>
            <a:xfrm>
              <a:off x="2659909" y="1824227"/>
              <a:ext cx="2115648" cy="1062829"/>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a:latin typeface="Century Gothic" panose="020B0502020202020204" pitchFamily="34" charset="0"/>
                </a:rPr>
                <a:t>Personal Impact</a:t>
              </a:r>
            </a:p>
          </p:txBody>
        </p:sp>
      </p:grpSp>
      <p:sp>
        <p:nvSpPr>
          <p:cNvPr id="34" name="TextBox 33">
            <a:extLst>
              <a:ext uri="{FF2B5EF4-FFF2-40B4-BE49-F238E27FC236}">
                <a16:creationId xmlns:a16="http://schemas.microsoft.com/office/drawing/2014/main" id="{FEBFDE6F-31FF-FBF0-286F-C1D0598DFE81}"/>
              </a:ext>
            </a:extLst>
          </p:cNvPr>
          <p:cNvSpPr txBox="1"/>
          <p:nvPr/>
        </p:nvSpPr>
        <p:spPr>
          <a:xfrm>
            <a:off x="11573998" y="6080406"/>
            <a:ext cx="543739" cy="261610"/>
          </a:xfrm>
          <a:prstGeom prst="rect">
            <a:avLst/>
          </a:prstGeom>
          <a:noFill/>
        </p:spPr>
        <p:txBody>
          <a:bodyPr wrap="none" rtlCol="0">
            <a:spAutoFit/>
          </a:bodyPr>
          <a:lstStyle/>
          <a:p>
            <a:r>
              <a:rPr lang="en-US" sz="1100" err="1"/>
              <a:t>Wallie</a:t>
            </a:r>
            <a:endParaRPr lang="en-US" sz="1100"/>
          </a:p>
        </p:txBody>
      </p:sp>
    </p:spTree>
    <p:extLst>
      <p:ext uri="{BB962C8B-B14F-4D97-AF65-F5344CB8AC3E}">
        <p14:creationId xmlns:p14="http://schemas.microsoft.com/office/powerpoint/2010/main" val="1711963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C8C95-9DA3-419E-825C-9B273728A441}"/>
              </a:ext>
            </a:extLst>
          </p:cNvPr>
          <p:cNvSpPr>
            <a:spLocks noGrp="1"/>
          </p:cNvSpPr>
          <p:nvPr>
            <p:ph type="title"/>
          </p:nvPr>
        </p:nvSpPr>
        <p:spPr/>
        <p:txBody>
          <a:bodyPr>
            <a:normAutofit/>
          </a:bodyPr>
          <a:lstStyle/>
          <a:p>
            <a:r>
              <a:rPr lang="en-US" sz="3000"/>
              <a:t>Establishing a National YEP Program in the U.S.</a:t>
            </a:r>
          </a:p>
        </p:txBody>
      </p:sp>
      <p:sp>
        <p:nvSpPr>
          <p:cNvPr id="8" name="Content Placeholder 1">
            <a:extLst>
              <a:ext uri="{FF2B5EF4-FFF2-40B4-BE49-F238E27FC236}">
                <a16:creationId xmlns:a16="http://schemas.microsoft.com/office/drawing/2014/main" id="{2E04850C-BC34-408D-ADD9-CFA6C7273468}"/>
              </a:ext>
            </a:extLst>
          </p:cNvPr>
          <p:cNvSpPr>
            <a:spLocks noGrp="1"/>
          </p:cNvSpPr>
          <p:nvPr>
            <p:ph idx="1"/>
          </p:nvPr>
        </p:nvSpPr>
        <p:spPr/>
        <p:txBody>
          <a:bodyPr/>
          <a:lstStyle/>
          <a:p>
            <a:pPr marL="0" indent="0">
              <a:lnSpc>
                <a:spcPct val="114000"/>
              </a:lnSpc>
              <a:spcBef>
                <a:spcPts val="0"/>
              </a:spcBef>
              <a:buNone/>
            </a:pPr>
            <a:r>
              <a:rPr lang="en-US" sz="2800" b="1">
                <a:solidFill>
                  <a:srgbClr val="0075BF"/>
                </a:solidFill>
                <a:latin typeface="Century Gothic" panose="020B0502020202020204" pitchFamily="34" charset="0"/>
                <a:ea typeface="+mj-ea"/>
                <a:cs typeface="+mj-cs"/>
              </a:rPr>
              <a:t>Implementation Plan Best Practices</a:t>
            </a:r>
            <a:endParaRPr lang="en-US" sz="2400">
              <a:latin typeface="Century Gothic" panose="020B0502020202020204" pitchFamily="34" charset="0"/>
              <a:ea typeface="Roboto Light" panose="02000000000000000000" pitchFamily="2" charset="0"/>
            </a:endParaRPr>
          </a:p>
          <a:p>
            <a:pPr>
              <a:lnSpc>
                <a:spcPct val="114000"/>
              </a:lnSpc>
              <a:spcBef>
                <a:spcPts val="0"/>
              </a:spcBef>
            </a:pPr>
            <a:endParaRPr lang="en-US" sz="1200"/>
          </a:p>
          <a:p>
            <a:pPr>
              <a:lnSpc>
                <a:spcPct val="114000"/>
              </a:lnSpc>
              <a:spcBef>
                <a:spcPts val="0"/>
              </a:spcBef>
            </a:pPr>
            <a:r>
              <a:rPr lang="en-US" sz="2400"/>
              <a:t>Currently four (4) Task Forces established to address and support National YEP Program’s goals and strategic objectives </a:t>
            </a:r>
          </a:p>
          <a:p>
            <a:pPr lvl="1">
              <a:lnSpc>
                <a:spcPct val="114000"/>
              </a:lnSpc>
              <a:spcBef>
                <a:spcPts val="0"/>
              </a:spcBef>
            </a:pPr>
            <a:r>
              <a:rPr lang="en-US" sz="2000"/>
              <a:t>Diversity, Equity, and Inclusion Task Force</a:t>
            </a:r>
          </a:p>
          <a:p>
            <a:pPr lvl="1">
              <a:lnSpc>
                <a:spcPct val="114000"/>
              </a:lnSpc>
              <a:spcBef>
                <a:spcPts val="0"/>
              </a:spcBef>
            </a:pPr>
            <a:r>
              <a:rPr lang="en-US" sz="2000"/>
              <a:t>International Collaboration Task Force</a:t>
            </a:r>
          </a:p>
          <a:p>
            <a:pPr lvl="1">
              <a:lnSpc>
                <a:spcPct val="114000"/>
              </a:lnSpc>
              <a:spcBef>
                <a:spcPts val="0"/>
              </a:spcBef>
            </a:pPr>
            <a:r>
              <a:rPr lang="en-US" sz="2000"/>
              <a:t>Outreach &amp; Recruitment Task Force</a:t>
            </a:r>
          </a:p>
          <a:p>
            <a:pPr lvl="1">
              <a:lnSpc>
                <a:spcPct val="114000"/>
              </a:lnSpc>
              <a:spcBef>
                <a:spcPts val="0"/>
              </a:spcBef>
            </a:pPr>
            <a:r>
              <a:rPr lang="en-US" sz="2000"/>
              <a:t>Programming &amp; Events Task Force</a:t>
            </a:r>
            <a:br>
              <a:rPr lang="en-US" sz="2000"/>
            </a:br>
            <a:endParaRPr lang="en-US" sz="2000"/>
          </a:p>
          <a:p>
            <a:pPr>
              <a:lnSpc>
                <a:spcPct val="114000"/>
              </a:lnSpc>
              <a:spcBef>
                <a:spcPts val="0"/>
              </a:spcBef>
            </a:pPr>
            <a:r>
              <a:rPr lang="en-US" sz="2400"/>
              <a:t>Maintain group engagement and activity by alternating monthly YEP Committee meetings and task force meetings</a:t>
            </a:r>
          </a:p>
        </p:txBody>
      </p:sp>
      <p:sp>
        <p:nvSpPr>
          <p:cNvPr id="4" name="Slide Number Placeholder 3">
            <a:extLst>
              <a:ext uri="{FF2B5EF4-FFF2-40B4-BE49-F238E27FC236}">
                <a16:creationId xmlns:a16="http://schemas.microsoft.com/office/drawing/2014/main" id="{3AF37D58-AD61-4BDB-9CD6-228B2FBEF679}"/>
              </a:ext>
            </a:extLst>
          </p:cNvPr>
          <p:cNvSpPr>
            <a:spLocks noGrp="1"/>
          </p:cNvSpPr>
          <p:nvPr>
            <p:ph type="sldNum" sz="quarter" idx="12"/>
          </p:nvPr>
        </p:nvSpPr>
        <p:spPr/>
        <p:txBody>
          <a:bodyPr/>
          <a:lstStyle/>
          <a:p>
            <a:fld id="{6C6F0F55-18DD-47D2-9BD4-398C832D51B7}" type="slidenum">
              <a:rPr lang="en-US" smtClean="0"/>
              <a:pPr/>
              <a:t>11</a:t>
            </a:fld>
            <a:endParaRPr lang="en-US"/>
          </a:p>
        </p:txBody>
      </p:sp>
      <p:sp>
        <p:nvSpPr>
          <p:cNvPr id="10" name="TextBox 9">
            <a:extLst>
              <a:ext uri="{FF2B5EF4-FFF2-40B4-BE49-F238E27FC236}">
                <a16:creationId xmlns:a16="http://schemas.microsoft.com/office/drawing/2014/main" id="{170D60AC-A8C0-D2AE-34CB-C09BB48AFFB9}"/>
              </a:ext>
            </a:extLst>
          </p:cNvPr>
          <p:cNvSpPr txBox="1"/>
          <p:nvPr/>
        </p:nvSpPr>
        <p:spPr>
          <a:xfrm>
            <a:off x="11545423" y="6080406"/>
            <a:ext cx="620683" cy="261610"/>
          </a:xfrm>
          <a:prstGeom prst="rect">
            <a:avLst/>
          </a:prstGeom>
          <a:noFill/>
        </p:spPr>
        <p:txBody>
          <a:bodyPr wrap="none" lIns="91440" tIns="45720" rIns="91440" bIns="45720" rtlCol="0" anchor="t">
            <a:spAutoFit/>
          </a:bodyPr>
          <a:lstStyle/>
          <a:p>
            <a:r>
              <a:rPr lang="en-US" sz="1100" dirty="0">
                <a:ea typeface="Calibri"/>
                <a:cs typeface="Calibri"/>
              </a:rPr>
              <a:t>Carolyn</a:t>
            </a:r>
            <a:endParaRPr lang="en-US" dirty="0"/>
          </a:p>
        </p:txBody>
      </p:sp>
    </p:spTree>
    <p:extLst>
      <p:ext uri="{BB962C8B-B14F-4D97-AF65-F5344CB8AC3E}">
        <p14:creationId xmlns:p14="http://schemas.microsoft.com/office/powerpoint/2010/main" val="3542023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C8C95-9DA3-419E-825C-9B273728A441}"/>
              </a:ext>
            </a:extLst>
          </p:cNvPr>
          <p:cNvSpPr>
            <a:spLocks noGrp="1"/>
          </p:cNvSpPr>
          <p:nvPr>
            <p:ph type="title"/>
          </p:nvPr>
        </p:nvSpPr>
        <p:spPr/>
        <p:txBody>
          <a:bodyPr>
            <a:normAutofit/>
          </a:bodyPr>
          <a:lstStyle/>
          <a:p>
            <a:r>
              <a:rPr lang="en-US" sz="3000"/>
              <a:t>Establishing a National YEP Program in the U.S.</a:t>
            </a:r>
          </a:p>
        </p:txBody>
      </p:sp>
      <p:sp>
        <p:nvSpPr>
          <p:cNvPr id="8" name="Content Placeholder 1">
            <a:extLst>
              <a:ext uri="{FF2B5EF4-FFF2-40B4-BE49-F238E27FC236}">
                <a16:creationId xmlns:a16="http://schemas.microsoft.com/office/drawing/2014/main" id="{2E04850C-BC34-408D-ADD9-CFA6C7273468}"/>
              </a:ext>
            </a:extLst>
          </p:cNvPr>
          <p:cNvSpPr>
            <a:spLocks noGrp="1"/>
          </p:cNvSpPr>
          <p:nvPr>
            <p:ph idx="1"/>
          </p:nvPr>
        </p:nvSpPr>
        <p:spPr/>
        <p:txBody>
          <a:bodyPr vert="horz" lIns="91440" tIns="45720" rIns="91440" bIns="45720" rtlCol="0" anchor="t">
            <a:normAutofit/>
          </a:bodyPr>
          <a:lstStyle/>
          <a:p>
            <a:pPr marL="0" indent="0">
              <a:lnSpc>
                <a:spcPct val="114000"/>
              </a:lnSpc>
              <a:buNone/>
            </a:pPr>
            <a:r>
              <a:rPr lang="en-US" b="1" dirty="0">
                <a:solidFill>
                  <a:srgbClr val="0075BF"/>
                </a:solidFill>
                <a:latin typeface="Century Gothic"/>
                <a:ea typeface="+mj-ea"/>
                <a:cs typeface="+mj-cs"/>
              </a:rPr>
              <a:t>Implementation Plan Best Practices </a:t>
            </a:r>
            <a:r>
              <a:rPr lang="en-US" sz="2000" dirty="0">
                <a:solidFill>
                  <a:srgbClr val="0075BF"/>
                </a:solidFill>
                <a:latin typeface="Century Gothic"/>
                <a:ea typeface="+mj-ea"/>
                <a:cs typeface="+mj-cs"/>
              </a:rPr>
              <a:t>(continued)</a:t>
            </a:r>
            <a:endParaRPr lang="en-US" dirty="0">
              <a:latin typeface="Century Gothic"/>
            </a:endParaRPr>
          </a:p>
          <a:p>
            <a:pPr>
              <a:lnSpc>
                <a:spcPct val="114000"/>
              </a:lnSpc>
            </a:pPr>
            <a:endParaRPr lang="en-US" sz="1200"/>
          </a:p>
          <a:p>
            <a:pPr>
              <a:lnSpc>
                <a:spcPct val="114000"/>
              </a:lnSpc>
            </a:pPr>
            <a:r>
              <a:rPr lang="en-US" sz="2400" dirty="0">
                <a:latin typeface="Century Gothic"/>
              </a:rPr>
              <a:t>Consistent communication with USNC to build support for program</a:t>
            </a:r>
            <a:br>
              <a:rPr lang="en-US" sz="2400" dirty="0"/>
            </a:br>
            <a:endParaRPr lang="en-US" sz="2400"/>
          </a:p>
          <a:p>
            <a:pPr>
              <a:lnSpc>
                <a:spcPct val="114000"/>
              </a:lnSpc>
            </a:pPr>
            <a:r>
              <a:rPr lang="en-US" sz="2400" dirty="0">
                <a:latin typeface="Century Gothic"/>
              </a:rPr>
              <a:t>Development of a YEP webpage as a knowledge hub for new YEPs</a:t>
            </a:r>
            <a:br>
              <a:rPr lang="en-US" sz="2400" dirty="0"/>
            </a:br>
            <a:r>
              <a:rPr lang="en-US" sz="1800" b="1" dirty="0">
                <a:solidFill>
                  <a:schemeClr val="tx1"/>
                </a:solidFill>
                <a:latin typeface="Century Gothic"/>
              </a:rPr>
              <a:t>www.ansi.org/usnc-iec/programs-activities/young-and-emerging-professionals</a:t>
            </a:r>
            <a:br>
              <a:rPr lang="en-US" sz="1800" b="1" dirty="0"/>
            </a:br>
            <a:endParaRPr lang="en-US" sz="1800" b="1">
              <a:solidFill>
                <a:srgbClr val="00A69C"/>
              </a:solidFill>
            </a:endParaRPr>
          </a:p>
          <a:p>
            <a:pPr>
              <a:lnSpc>
                <a:spcPct val="114000"/>
              </a:lnSpc>
            </a:pPr>
            <a:r>
              <a:rPr lang="en-US" sz="2400" dirty="0">
                <a:latin typeface="Century Gothic"/>
              </a:rPr>
              <a:t>Contributing to the </a:t>
            </a:r>
            <a:r>
              <a:rPr lang="en-US" sz="2400" i="1" dirty="0">
                <a:latin typeface="Century Gothic"/>
              </a:rPr>
              <a:t>USNC Current </a:t>
            </a:r>
            <a:r>
              <a:rPr lang="en-US" sz="2400" dirty="0">
                <a:latin typeface="Century Gothic"/>
              </a:rPr>
              <a:t>for YEP perspectives on </a:t>
            </a:r>
            <a:br>
              <a:rPr lang="en-US" sz="2400" dirty="0"/>
            </a:br>
            <a:r>
              <a:rPr lang="en-US" sz="2400" dirty="0">
                <a:latin typeface="Century Gothic"/>
              </a:rPr>
              <a:t>USNC activities</a:t>
            </a:r>
          </a:p>
        </p:txBody>
      </p:sp>
      <p:sp>
        <p:nvSpPr>
          <p:cNvPr id="4" name="Slide Number Placeholder 3">
            <a:extLst>
              <a:ext uri="{FF2B5EF4-FFF2-40B4-BE49-F238E27FC236}">
                <a16:creationId xmlns:a16="http://schemas.microsoft.com/office/drawing/2014/main" id="{3AF37D58-AD61-4BDB-9CD6-228B2FBEF679}"/>
              </a:ext>
            </a:extLst>
          </p:cNvPr>
          <p:cNvSpPr>
            <a:spLocks noGrp="1"/>
          </p:cNvSpPr>
          <p:nvPr>
            <p:ph type="sldNum" sz="quarter" idx="12"/>
          </p:nvPr>
        </p:nvSpPr>
        <p:spPr/>
        <p:txBody>
          <a:bodyPr/>
          <a:lstStyle/>
          <a:p>
            <a:fld id="{6C6F0F55-18DD-47D2-9BD4-398C832D51B7}" type="slidenum">
              <a:rPr lang="en-US" smtClean="0"/>
              <a:pPr/>
              <a:t>12</a:t>
            </a:fld>
            <a:endParaRPr lang="en-US"/>
          </a:p>
        </p:txBody>
      </p:sp>
      <p:sp>
        <p:nvSpPr>
          <p:cNvPr id="9" name="TextBox 8">
            <a:extLst>
              <a:ext uri="{FF2B5EF4-FFF2-40B4-BE49-F238E27FC236}">
                <a16:creationId xmlns:a16="http://schemas.microsoft.com/office/drawing/2014/main" id="{E502E292-767F-3D5D-386B-99E1C074B9FB}"/>
              </a:ext>
            </a:extLst>
          </p:cNvPr>
          <p:cNvSpPr txBox="1"/>
          <p:nvPr/>
        </p:nvSpPr>
        <p:spPr>
          <a:xfrm>
            <a:off x="11545423" y="6080406"/>
            <a:ext cx="620683" cy="261610"/>
          </a:xfrm>
          <a:prstGeom prst="rect">
            <a:avLst/>
          </a:prstGeom>
          <a:noFill/>
        </p:spPr>
        <p:txBody>
          <a:bodyPr wrap="none" lIns="91440" tIns="45720" rIns="91440" bIns="45720" rtlCol="0" anchor="t">
            <a:spAutoFit/>
          </a:bodyPr>
          <a:lstStyle/>
          <a:p>
            <a:r>
              <a:rPr lang="en-US" sz="1100" dirty="0"/>
              <a:t>Carolyn</a:t>
            </a:r>
            <a:endParaRPr lang="en-US" dirty="0"/>
          </a:p>
        </p:txBody>
      </p:sp>
    </p:spTree>
    <p:extLst>
      <p:ext uri="{BB962C8B-B14F-4D97-AF65-F5344CB8AC3E}">
        <p14:creationId xmlns:p14="http://schemas.microsoft.com/office/powerpoint/2010/main" val="700701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EF931-BD33-4A15-A89F-2EC4CFA80DB5}"/>
              </a:ext>
            </a:extLst>
          </p:cNvPr>
          <p:cNvSpPr>
            <a:spLocks noGrp="1"/>
          </p:cNvSpPr>
          <p:nvPr>
            <p:ph type="title"/>
          </p:nvPr>
        </p:nvSpPr>
        <p:spPr/>
        <p:txBody>
          <a:bodyPr>
            <a:normAutofit/>
          </a:bodyPr>
          <a:lstStyle/>
          <a:p>
            <a:r>
              <a:rPr lang="en-US" sz="2800"/>
              <a:t>Upcoming Events &amp; Opportunities</a:t>
            </a:r>
          </a:p>
        </p:txBody>
      </p:sp>
      <p:sp>
        <p:nvSpPr>
          <p:cNvPr id="3" name="Content Placeholder 2">
            <a:extLst>
              <a:ext uri="{FF2B5EF4-FFF2-40B4-BE49-F238E27FC236}">
                <a16:creationId xmlns:a16="http://schemas.microsoft.com/office/drawing/2014/main" id="{7B02A2B3-10D3-4B38-9ADA-236E9246D74E}"/>
              </a:ext>
            </a:extLst>
          </p:cNvPr>
          <p:cNvSpPr>
            <a:spLocks noGrp="1"/>
          </p:cNvSpPr>
          <p:nvPr>
            <p:ph idx="1"/>
          </p:nvPr>
        </p:nvSpPr>
        <p:spPr>
          <a:xfrm>
            <a:off x="838200" y="1567543"/>
            <a:ext cx="8322552" cy="4609420"/>
          </a:xfrm>
        </p:spPr>
        <p:txBody>
          <a:bodyPr>
            <a:normAutofit/>
          </a:bodyPr>
          <a:lstStyle/>
          <a:p>
            <a:pPr>
              <a:lnSpc>
                <a:spcPct val="114000"/>
              </a:lnSpc>
              <a:spcBef>
                <a:spcPts val="0"/>
              </a:spcBef>
            </a:pPr>
            <a:r>
              <a:rPr lang="en-US" sz="2400" b="1">
                <a:solidFill>
                  <a:srgbClr val="00A69C"/>
                </a:solidFill>
                <a:hlinkClick r:id="rId3">
                  <a:extLst>
                    <a:ext uri="{A12FA001-AC4F-418D-AE19-62706E023703}">
                      <ahyp:hlinkClr xmlns:ahyp="http://schemas.microsoft.com/office/drawing/2018/hyperlinkcolor" val="tx"/>
                    </a:ext>
                  </a:extLst>
                </a:hlinkClick>
              </a:rPr>
              <a:t>2022 IEC General Meeting in San Francisco</a:t>
            </a:r>
            <a:br>
              <a:rPr lang="en-US" sz="2400" b="1">
                <a:solidFill>
                  <a:srgbClr val="00A69C"/>
                </a:solidFill>
              </a:rPr>
            </a:br>
            <a:r>
              <a:rPr lang="en-US" sz="2000"/>
              <a:t>October 24 – November 4</a:t>
            </a:r>
            <a:br>
              <a:rPr lang="en-US" sz="2000"/>
            </a:br>
            <a:endParaRPr lang="en-US" sz="2000"/>
          </a:p>
          <a:p>
            <a:pPr>
              <a:lnSpc>
                <a:spcPct val="114000"/>
              </a:lnSpc>
              <a:spcBef>
                <a:spcPts val="0"/>
              </a:spcBef>
            </a:pPr>
            <a:r>
              <a:rPr lang="en-US" sz="2400" b="1">
                <a:solidFill>
                  <a:srgbClr val="00A69C"/>
                </a:solidFill>
                <a:hlinkClick r:id="rId4">
                  <a:extLst>
                    <a:ext uri="{A12FA001-AC4F-418D-AE19-62706E023703}">
                      <ahyp:hlinkClr xmlns:ahyp="http://schemas.microsoft.com/office/drawing/2018/hyperlinkcolor" val="tx"/>
                    </a:ext>
                  </a:extLst>
                </a:hlinkClick>
              </a:rPr>
              <a:t>USNC Young Professionals Competition</a:t>
            </a:r>
            <a:br>
              <a:rPr lang="en-US" sz="2400" b="1">
                <a:solidFill>
                  <a:schemeClr val="bg1">
                    <a:lumMod val="75000"/>
                  </a:schemeClr>
                </a:solidFill>
              </a:rPr>
            </a:br>
            <a:r>
              <a:rPr lang="en-US" sz="2000">
                <a:solidFill>
                  <a:srgbClr val="2E103C"/>
                </a:solidFill>
              </a:rPr>
              <a:t>Applications due June 15</a:t>
            </a:r>
            <a:br>
              <a:rPr lang="en-US" sz="2000">
                <a:solidFill>
                  <a:schemeClr val="bg1">
                    <a:lumMod val="75000"/>
                  </a:schemeClr>
                </a:solidFill>
              </a:rPr>
            </a:br>
            <a:endParaRPr lang="en-US" sz="2000">
              <a:solidFill>
                <a:schemeClr val="bg1">
                  <a:lumMod val="75000"/>
                </a:schemeClr>
              </a:solidFill>
            </a:endParaRPr>
          </a:p>
          <a:p>
            <a:pPr>
              <a:lnSpc>
                <a:spcPct val="114000"/>
              </a:lnSpc>
              <a:spcBef>
                <a:spcPts val="0"/>
              </a:spcBef>
            </a:pPr>
            <a:r>
              <a:rPr lang="en-US" sz="2400" b="1">
                <a:solidFill>
                  <a:srgbClr val="00A69C"/>
                </a:solidFill>
                <a:hlinkClick r:id="rId5">
                  <a:extLst>
                    <a:ext uri="{A12FA001-AC4F-418D-AE19-62706E023703}">
                      <ahyp:hlinkClr xmlns:ahyp="http://schemas.microsoft.com/office/drawing/2018/hyperlinkcolor" val="tx"/>
                    </a:ext>
                  </a:extLst>
                </a:hlinkClick>
              </a:rPr>
              <a:t>2022 IEC Young Professionals Workshop</a:t>
            </a:r>
            <a:br>
              <a:rPr lang="en-US" sz="2400" b="1">
                <a:solidFill>
                  <a:schemeClr val="bg1">
                    <a:lumMod val="75000"/>
                  </a:schemeClr>
                </a:solidFill>
              </a:rPr>
            </a:br>
            <a:r>
              <a:rPr lang="en-US" sz="2000">
                <a:solidFill>
                  <a:srgbClr val="2E103C"/>
                </a:solidFill>
              </a:rPr>
              <a:t>October 31-November 4 in San Francisco</a:t>
            </a:r>
            <a:br>
              <a:rPr lang="en-US" sz="2000">
                <a:solidFill>
                  <a:schemeClr val="bg1">
                    <a:lumMod val="75000"/>
                  </a:schemeClr>
                </a:solidFill>
              </a:rPr>
            </a:br>
            <a:endParaRPr lang="en-US" sz="2200">
              <a:solidFill>
                <a:schemeClr val="bg1">
                  <a:lumMod val="75000"/>
                </a:schemeClr>
              </a:solidFill>
            </a:endParaRPr>
          </a:p>
          <a:p>
            <a:pPr marL="0" indent="0">
              <a:lnSpc>
                <a:spcPct val="114000"/>
              </a:lnSpc>
              <a:spcBef>
                <a:spcPts val="0"/>
              </a:spcBef>
              <a:buNone/>
            </a:pPr>
            <a:r>
              <a:rPr lang="en-US" sz="2000">
                <a:solidFill>
                  <a:srgbClr val="2E103C"/>
                </a:solidFill>
              </a:rPr>
              <a:t>Contact USNC/IEC Staff </a:t>
            </a:r>
            <a:r>
              <a:rPr lang="en-US" sz="2000" b="1">
                <a:solidFill>
                  <a:srgbClr val="2E103C"/>
                </a:solidFill>
              </a:rPr>
              <a:t>Ade </a:t>
            </a:r>
            <a:r>
              <a:rPr lang="en-US" sz="2000" b="1" err="1">
                <a:solidFill>
                  <a:srgbClr val="2E103C"/>
                </a:solidFill>
              </a:rPr>
              <a:t>Gladstein</a:t>
            </a:r>
            <a:r>
              <a:rPr lang="en-US" sz="2000" b="1">
                <a:solidFill>
                  <a:srgbClr val="2E103C"/>
                </a:solidFill>
              </a:rPr>
              <a:t> </a:t>
            </a:r>
            <a:r>
              <a:rPr lang="en-US" sz="2000">
                <a:solidFill>
                  <a:srgbClr val="2E103C"/>
                </a:solidFill>
              </a:rPr>
              <a:t>(</a:t>
            </a:r>
            <a:r>
              <a:rPr lang="en-US" sz="2000">
                <a:solidFill>
                  <a:srgbClr val="2E103C"/>
                </a:solidFill>
                <a:hlinkClick r:id="rId6">
                  <a:extLst>
                    <a:ext uri="{A12FA001-AC4F-418D-AE19-62706E023703}">
                      <ahyp:hlinkClr xmlns:ahyp="http://schemas.microsoft.com/office/drawing/2018/hyperlinkcolor" val="tx"/>
                    </a:ext>
                  </a:extLst>
                </a:hlinkClick>
              </a:rPr>
              <a:t>agladstein@ansi.org</a:t>
            </a:r>
            <a:r>
              <a:rPr lang="en-US" sz="2000">
                <a:solidFill>
                  <a:srgbClr val="2E103C"/>
                </a:solidFill>
              </a:rPr>
              <a:t>) </a:t>
            </a:r>
            <a:br>
              <a:rPr lang="en-US" sz="2000">
                <a:solidFill>
                  <a:srgbClr val="2E103C"/>
                </a:solidFill>
              </a:rPr>
            </a:br>
            <a:r>
              <a:rPr lang="en-US" sz="2000">
                <a:solidFill>
                  <a:srgbClr val="2E103C"/>
                </a:solidFill>
              </a:rPr>
              <a:t>with any questions.</a:t>
            </a:r>
          </a:p>
        </p:txBody>
      </p:sp>
      <p:sp>
        <p:nvSpPr>
          <p:cNvPr id="4" name="Slide Number Placeholder 3">
            <a:extLst>
              <a:ext uri="{FF2B5EF4-FFF2-40B4-BE49-F238E27FC236}">
                <a16:creationId xmlns:a16="http://schemas.microsoft.com/office/drawing/2014/main" id="{98F95B26-CB76-4133-B394-2FB52A15E9B8}"/>
              </a:ext>
            </a:extLst>
          </p:cNvPr>
          <p:cNvSpPr>
            <a:spLocks noGrp="1"/>
          </p:cNvSpPr>
          <p:nvPr>
            <p:ph type="sldNum" sz="quarter" idx="12"/>
          </p:nvPr>
        </p:nvSpPr>
        <p:spPr/>
        <p:txBody>
          <a:bodyPr/>
          <a:lstStyle/>
          <a:p>
            <a:fld id="{6C6F0F55-18DD-47D2-9BD4-398C832D51B7}" type="slidenum">
              <a:rPr lang="en-US" smtClean="0"/>
              <a:t>13</a:t>
            </a:fld>
            <a:endParaRPr lang="en-US"/>
          </a:p>
        </p:txBody>
      </p:sp>
      <p:pic>
        <p:nvPicPr>
          <p:cNvPr id="8" name="Picture 7">
            <a:extLst>
              <a:ext uri="{FF2B5EF4-FFF2-40B4-BE49-F238E27FC236}">
                <a16:creationId xmlns:a16="http://schemas.microsoft.com/office/drawing/2014/main" id="{DCD6B36B-DFF0-4BF7-9D65-5E3321CA03CA}"/>
              </a:ext>
            </a:extLst>
          </p:cNvPr>
          <p:cNvPicPr>
            <a:picLocks noChangeAspect="1"/>
          </p:cNvPicPr>
          <p:nvPr/>
        </p:nvPicPr>
        <p:blipFill>
          <a:blip r:embed="rId7"/>
          <a:stretch>
            <a:fillRect/>
          </a:stretch>
        </p:blipFill>
        <p:spPr>
          <a:xfrm>
            <a:off x="9678523" y="1563450"/>
            <a:ext cx="2228850" cy="2095500"/>
          </a:xfrm>
          <a:prstGeom prst="rect">
            <a:avLst/>
          </a:prstGeom>
        </p:spPr>
      </p:pic>
      <p:sp>
        <p:nvSpPr>
          <p:cNvPr id="7" name="TextBox 6">
            <a:extLst>
              <a:ext uri="{FF2B5EF4-FFF2-40B4-BE49-F238E27FC236}">
                <a16:creationId xmlns:a16="http://schemas.microsoft.com/office/drawing/2014/main" id="{84C273AD-7B9E-8451-B24A-58839FF4B142}"/>
              </a:ext>
            </a:extLst>
          </p:cNvPr>
          <p:cNvSpPr txBox="1"/>
          <p:nvPr/>
        </p:nvSpPr>
        <p:spPr>
          <a:xfrm>
            <a:off x="11662688" y="6086475"/>
            <a:ext cx="529312" cy="261610"/>
          </a:xfrm>
          <a:prstGeom prst="rect">
            <a:avLst/>
          </a:prstGeom>
          <a:noFill/>
        </p:spPr>
        <p:txBody>
          <a:bodyPr wrap="none" rtlCol="0">
            <a:spAutoFit/>
          </a:bodyPr>
          <a:lstStyle/>
          <a:p>
            <a:r>
              <a:rPr lang="en-US" sz="1100"/>
              <a:t>Carrie</a:t>
            </a:r>
          </a:p>
        </p:txBody>
      </p:sp>
    </p:spTree>
    <p:extLst>
      <p:ext uri="{BB962C8B-B14F-4D97-AF65-F5344CB8AC3E}">
        <p14:creationId xmlns:p14="http://schemas.microsoft.com/office/powerpoint/2010/main" val="3313295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2C4ED7-71E2-4C92-8725-6A9C4204F42D}"/>
              </a:ext>
            </a:extLst>
          </p:cNvPr>
          <p:cNvSpPr>
            <a:spLocks noGrp="1"/>
          </p:cNvSpPr>
          <p:nvPr>
            <p:ph type="title"/>
          </p:nvPr>
        </p:nvSpPr>
        <p:spPr>
          <a:xfrm>
            <a:off x="831850" y="857426"/>
            <a:ext cx="10515600" cy="2699508"/>
          </a:xfrm>
        </p:spPr>
        <p:txBody>
          <a:bodyPr>
            <a:normAutofit/>
          </a:bodyPr>
          <a:lstStyle/>
          <a:p>
            <a:r>
              <a:rPr lang="en-US"/>
              <a:t>Testimonials </a:t>
            </a:r>
            <a:br>
              <a:rPr lang="en-US"/>
            </a:br>
            <a:r>
              <a:rPr lang="en-US"/>
              <a:t>IEC YP Workshop 2021</a:t>
            </a:r>
          </a:p>
        </p:txBody>
      </p:sp>
      <p:sp>
        <p:nvSpPr>
          <p:cNvPr id="2" name="Content Placeholder 1">
            <a:extLst>
              <a:ext uri="{FF2B5EF4-FFF2-40B4-BE49-F238E27FC236}">
                <a16:creationId xmlns:a16="http://schemas.microsoft.com/office/drawing/2014/main" id="{00AF8A1C-3262-4EA8-DC77-6416475FFDFF}"/>
              </a:ext>
            </a:extLst>
          </p:cNvPr>
          <p:cNvSpPr>
            <a:spLocks noGrp="1"/>
          </p:cNvSpPr>
          <p:nvPr>
            <p:ph type="body" idx="1"/>
          </p:nvPr>
        </p:nvSpPr>
        <p:spPr>
          <a:xfrm>
            <a:off x="2481683" y="3832633"/>
            <a:ext cx="5776492" cy="2257017"/>
          </a:xfrm>
        </p:spPr>
        <p:txBody>
          <a:bodyPr vert="horz" lIns="91440" tIns="45720" rIns="91440" bIns="45720" rtlCol="0" anchor="t">
            <a:normAutofit fontScale="92500" lnSpcReduction="10000"/>
          </a:bodyPr>
          <a:lstStyle/>
          <a:p>
            <a:pPr>
              <a:lnSpc>
                <a:spcPct val="150000"/>
              </a:lnSpc>
              <a:spcBef>
                <a:spcPts val="0"/>
              </a:spcBef>
            </a:pPr>
            <a:r>
              <a:rPr lang="en-US" b="1">
                <a:solidFill>
                  <a:schemeClr val="tx1"/>
                </a:solidFill>
              </a:rPr>
              <a:t>Christopher Schmid</a:t>
            </a:r>
            <a:br>
              <a:rPr lang="en-US">
                <a:solidFill>
                  <a:schemeClr val="tx1"/>
                </a:solidFill>
              </a:rPr>
            </a:br>
            <a:r>
              <a:rPr lang="en-US" sz="2000">
                <a:solidFill>
                  <a:schemeClr val="tx1"/>
                </a:solidFill>
              </a:rPr>
              <a:t>Underwriters Laboratories</a:t>
            </a:r>
            <a:endParaRPr lang="en-US">
              <a:solidFill>
                <a:schemeClr val="tx1"/>
              </a:solidFill>
            </a:endParaRPr>
          </a:p>
          <a:p>
            <a:pPr>
              <a:lnSpc>
                <a:spcPct val="150000"/>
              </a:lnSpc>
              <a:spcBef>
                <a:spcPts val="0"/>
              </a:spcBef>
            </a:pPr>
            <a:endParaRPr lang="en-US" sz="2000">
              <a:solidFill>
                <a:schemeClr val="tx1"/>
              </a:solidFill>
              <a:latin typeface="Century Gothic"/>
            </a:endParaRPr>
          </a:p>
          <a:p>
            <a:pPr>
              <a:lnSpc>
                <a:spcPct val="150000"/>
              </a:lnSpc>
              <a:spcBef>
                <a:spcPts val="0"/>
              </a:spcBef>
            </a:pPr>
            <a:r>
              <a:rPr lang="en-US" b="1">
                <a:solidFill>
                  <a:schemeClr val="tx1"/>
                </a:solidFill>
              </a:rPr>
              <a:t>Stephanie Schiller</a:t>
            </a:r>
            <a:br>
              <a:rPr lang="en-US">
                <a:solidFill>
                  <a:schemeClr val="tx1"/>
                </a:solidFill>
              </a:rPr>
            </a:br>
            <a:r>
              <a:rPr lang="en-US" sz="2000">
                <a:solidFill>
                  <a:schemeClr val="tx1"/>
                </a:solidFill>
              </a:rPr>
              <a:t>Underwriters Laboratories</a:t>
            </a:r>
            <a:endParaRPr lang="en-US">
              <a:solidFill>
                <a:schemeClr val="tx1"/>
              </a:solidFill>
            </a:endParaRPr>
          </a:p>
        </p:txBody>
      </p:sp>
      <p:sp>
        <p:nvSpPr>
          <p:cNvPr id="4" name="Slide Number Placeholder 3">
            <a:extLst>
              <a:ext uri="{FF2B5EF4-FFF2-40B4-BE49-F238E27FC236}">
                <a16:creationId xmlns:a16="http://schemas.microsoft.com/office/drawing/2014/main" id="{FE9B5505-C75D-4A31-B581-F2D77434427E}"/>
              </a:ext>
            </a:extLst>
          </p:cNvPr>
          <p:cNvSpPr>
            <a:spLocks noGrp="1"/>
          </p:cNvSpPr>
          <p:nvPr>
            <p:ph type="sldNum" sz="quarter" idx="12"/>
          </p:nvPr>
        </p:nvSpPr>
        <p:spPr/>
        <p:txBody>
          <a:bodyPr/>
          <a:lstStyle/>
          <a:p>
            <a:fld id="{6C6F0F55-18DD-47D2-9BD4-398C832D51B7}" type="slidenum">
              <a:rPr lang="en-US" smtClean="0"/>
              <a:pPr/>
              <a:t>14</a:t>
            </a:fld>
            <a:endParaRPr lang="en-US"/>
          </a:p>
        </p:txBody>
      </p:sp>
      <p:sp>
        <p:nvSpPr>
          <p:cNvPr id="10" name="Action Button: Go Forward or Next 9">
            <a:hlinkClick r:id="rId2" action="ppaction://hlinkfile" highlightClick="1"/>
            <a:extLst>
              <a:ext uri="{FF2B5EF4-FFF2-40B4-BE49-F238E27FC236}">
                <a16:creationId xmlns:a16="http://schemas.microsoft.com/office/drawing/2014/main" id="{D4BB8746-34BC-02A1-D7A9-8C78BB85FB55}"/>
              </a:ext>
            </a:extLst>
          </p:cNvPr>
          <p:cNvSpPr/>
          <p:nvPr/>
        </p:nvSpPr>
        <p:spPr>
          <a:xfrm>
            <a:off x="6253657" y="4085121"/>
            <a:ext cx="510988" cy="510988"/>
          </a:xfrm>
          <a:prstGeom prst="actionButtonForwardNex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5042A6A-3EB1-3A68-E0B3-AF480E286931}"/>
              </a:ext>
            </a:extLst>
          </p:cNvPr>
          <p:cNvSpPr txBox="1"/>
          <p:nvPr/>
        </p:nvSpPr>
        <p:spPr>
          <a:xfrm>
            <a:off x="11662688" y="6086475"/>
            <a:ext cx="529312" cy="261610"/>
          </a:xfrm>
          <a:prstGeom prst="rect">
            <a:avLst/>
          </a:prstGeom>
          <a:noFill/>
        </p:spPr>
        <p:txBody>
          <a:bodyPr wrap="none" rtlCol="0">
            <a:spAutoFit/>
          </a:bodyPr>
          <a:lstStyle/>
          <a:p>
            <a:r>
              <a:rPr lang="en-US" sz="1100"/>
              <a:t>Carrie</a:t>
            </a:r>
          </a:p>
        </p:txBody>
      </p:sp>
      <p:sp>
        <p:nvSpPr>
          <p:cNvPr id="12" name="Action Button: Go Forward or Next 11">
            <a:hlinkClick r:id="rId3" action="ppaction://hlinkfile" highlightClick="1"/>
            <a:extLst>
              <a:ext uri="{FF2B5EF4-FFF2-40B4-BE49-F238E27FC236}">
                <a16:creationId xmlns:a16="http://schemas.microsoft.com/office/drawing/2014/main" id="{42FB6F4C-4948-61E8-593A-F25BF9355F76}"/>
              </a:ext>
            </a:extLst>
          </p:cNvPr>
          <p:cNvSpPr/>
          <p:nvPr/>
        </p:nvSpPr>
        <p:spPr>
          <a:xfrm>
            <a:off x="6253657" y="5301492"/>
            <a:ext cx="510988" cy="510988"/>
          </a:xfrm>
          <a:prstGeom prst="actionButtonForwardNex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a:extLst>
              <a:ext uri="{FF2B5EF4-FFF2-40B4-BE49-F238E27FC236}">
                <a16:creationId xmlns:a16="http://schemas.microsoft.com/office/drawing/2014/main" id="{628FA5F3-B6A2-A5CF-C121-45B34D17AFEB}"/>
              </a:ext>
            </a:extLst>
          </p:cNvPr>
          <p:cNvPicPr>
            <a:picLocks noChangeAspect="1"/>
          </p:cNvPicPr>
          <p:nvPr/>
        </p:nvPicPr>
        <p:blipFill>
          <a:blip r:embed="rId4"/>
          <a:stretch>
            <a:fillRect/>
          </a:stretch>
        </p:blipFill>
        <p:spPr>
          <a:xfrm>
            <a:off x="1068198" y="3721364"/>
            <a:ext cx="1072394" cy="1232889"/>
          </a:xfrm>
          <a:prstGeom prst="rect">
            <a:avLst/>
          </a:prstGeom>
        </p:spPr>
      </p:pic>
      <p:pic>
        <p:nvPicPr>
          <p:cNvPr id="7" name="Picture 7">
            <a:extLst>
              <a:ext uri="{FF2B5EF4-FFF2-40B4-BE49-F238E27FC236}">
                <a16:creationId xmlns:a16="http://schemas.microsoft.com/office/drawing/2014/main" id="{1CFB8244-BAA0-E452-FFED-3C456182B902}"/>
              </a:ext>
            </a:extLst>
          </p:cNvPr>
          <p:cNvPicPr>
            <a:picLocks noChangeAspect="1"/>
          </p:cNvPicPr>
          <p:nvPr/>
        </p:nvPicPr>
        <p:blipFill rotWithShape="1">
          <a:blip r:embed="rId5"/>
          <a:srcRect t="10667" r="-1779" b="-383"/>
          <a:stretch/>
        </p:blipFill>
        <p:spPr>
          <a:xfrm>
            <a:off x="1070707" y="5048739"/>
            <a:ext cx="1092166" cy="1298314"/>
          </a:xfrm>
          <a:prstGeom prst="rect">
            <a:avLst/>
          </a:prstGeom>
        </p:spPr>
      </p:pic>
    </p:spTree>
    <p:extLst>
      <p:ext uri="{BB962C8B-B14F-4D97-AF65-F5344CB8AC3E}">
        <p14:creationId xmlns:p14="http://schemas.microsoft.com/office/powerpoint/2010/main" val="593699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EF931-BD33-4A15-A89F-2EC4CFA80DB5}"/>
              </a:ext>
            </a:extLst>
          </p:cNvPr>
          <p:cNvSpPr>
            <a:spLocks noGrp="1"/>
          </p:cNvSpPr>
          <p:nvPr>
            <p:ph type="title"/>
          </p:nvPr>
        </p:nvSpPr>
        <p:spPr/>
        <p:txBody>
          <a:bodyPr>
            <a:normAutofit/>
          </a:bodyPr>
          <a:lstStyle/>
          <a:p>
            <a:r>
              <a:rPr lang="en-US" sz="2800"/>
              <a:t>Upcoming Opportunities</a:t>
            </a:r>
          </a:p>
        </p:txBody>
      </p:sp>
      <p:sp>
        <p:nvSpPr>
          <p:cNvPr id="3" name="Content Placeholder 2">
            <a:extLst>
              <a:ext uri="{FF2B5EF4-FFF2-40B4-BE49-F238E27FC236}">
                <a16:creationId xmlns:a16="http://schemas.microsoft.com/office/drawing/2014/main" id="{7B02A2B3-10D3-4B38-9ADA-236E9246D74E}"/>
              </a:ext>
            </a:extLst>
          </p:cNvPr>
          <p:cNvSpPr>
            <a:spLocks noGrp="1"/>
          </p:cNvSpPr>
          <p:nvPr>
            <p:ph idx="1"/>
          </p:nvPr>
        </p:nvSpPr>
        <p:spPr>
          <a:xfrm>
            <a:off x="838200" y="1567543"/>
            <a:ext cx="8322552" cy="4609420"/>
          </a:xfrm>
        </p:spPr>
        <p:txBody>
          <a:bodyPr>
            <a:normAutofit/>
          </a:bodyPr>
          <a:lstStyle/>
          <a:p>
            <a:pPr>
              <a:lnSpc>
                <a:spcPct val="150000"/>
              </a:lnSpc>
              <a:spcBef>
                <a:spcPts val="0"/>
              </a:spcBef>
            </a:pPr>
            <a:r>
              <a:rPr lang="en-US" sz="2400" b="1">
                <a:solidFill>
                  <a:srgbClr val="00A69C"/>
                </a:solidFill>
                <a:hlinkClick r:id="rId3">
                  <a:extLst>
                    <a:ext uri="{A12FA001-AC4F-418D-AE19-62706E023703}">
                      <ahyp:hlinkClr xmlns:ahyp="http://schemas.microsoft.com/office/drawing/2018/hyperlinkcolor" val="tx"/>
                    </a:ext>
                  </a:extLst>
                </a:hlinkClick>
              </a:rPr>
              <a:t>USNC Mentoring Program </a:t>
            </a:r>
            <a:br>
              <a:rPr lang="en-US" sz="2400" b="1">
                <a:solidFill>
                  <a:srgbClr val="00A69C"/>
                </a:solidFill>
              </a:rPr>
            </a:br>
            <a:r>
              <a:rPr lang="en-US" sz="2000"/>
              <a:t>Applications open this summer!</a:t>
            </a:r>
            <a:br>
              <a:rPr lang="en-US" sz="2000"/>
            </a:br>
            <a:endParaRPr lang="en-US" sz="2200"/>
          </a:p>
          <a:p>
            <a:pPr marL="0" indent="0">
              <a:lnSpc>
                <a:spcPct val="150000"/>
              </a:lnSpc>
              <a:spcBef>
                <a:spcPts val="0"/>
              </a:spcBef>
              <a:buNone/>
            </a:pPr>
            <a:r>
              <a:rPr lang="en-US" sz="2000">
                <a:solidFill>
                  <a:srgbClr val="2E103C"/>
                </a:solidFill>
              </a:rPr>
              <a:t>Contact USNC/IEC Staff </a:t>
            </a:r>
            <a:r>
              <a:rPr lang="en-US" sz="2000" b="1"/>
              <a:t>Megan Pahl </a:t>
            </a:r>
            <a:br>
              <a:rPr lang="en-US" sz="2000" b="1"/>
            </a:br>
            <a:r>
              <a:rPr lang="en-US" sz="2000"/>
              <a:t>(</a:t>
            </a:r>
            <a:r>
              <a:rPr lang="en-US" sz="2000">
                <a:hlinkClick r:id="rId4"/>
              </a:rPr>
              <a:t>mpahl@ansi.org</a:t>
            </a:r>
            <a:r>
              <a:rPr lang="en-US" sz="2000"/>
              <a:t>) with any questions.</a:t>
            </a:r>
          </a:p>
        </p:txBody>
      </p:sp>
      <p:sp>
        <p:nvSpPr>
          <p:cNvPr id="4" name="Slide Number Placeholder 3">
            <a:extLst>
              <a:ext uri="{FF2B5EF4-FFF2-40B4-BE49-F238E27FC236}">
                <a16:creationId xmlns:a16="http://schemas.microsoft.com/office/drawing/2014/main" id="{98F95B26-CB76-4133-B394-2FB52A15E9B8}"/>
              </a:ext>
            </a:extLst>
          </p:cNvPr>
          <p:cNvSpPr>
            <a:spLocks noGrp="1"/>
          </p:cNvSpPr>
          <p:nvPr>
            <p:ph type="sldNum" sz="quarter" idx="12"/>
          </p:nvPr>
        </p:nvSpPr>
        <p:spPr/>
        <p:txBody>
          <a:bodyPr/>
          <a:lstStyle/>
          <a:p>
            <a:fld id="{6C6F0F55-18DD-47D2-9BD4-398C832D51B7}" type="slidenum">
              <a:rPr lang="en-US" smtClean="0"/>
              <a:t>15</a:t>
            </a:fld>
            <a:endParaRPr lang="en-US"/>
          </a:p>
        </p:txBody>
      </p:sp>
      <p:pic>
        <p:nvPicPr>
          <p:cNvPr id="5" name="Picture 4">
            <a:extLst>
              <a:ext uri="{FF2B5EF4-FFF2-40B4-BE49-F238E27FC236}">
                <a16:creationId xmlns:a16="http://schemas.microsoft.com/office/drawing/2014/main" id="{0B6A7414-9703-478A-BC18-A4B854FE09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5115" y="2181563"/>
            <a:ext cx="3143250" cy="2095500"/>
          </a:xfrm>
          <a:prstGeom prst="rect">
            <a:avLst/>
          </a:prstGeom>
        </p:spPr>
      </p:pic>
      <p:sp>
        <p:nvSpPr>
          <p:cNvPr id="7" name="TextBox 6">
            <a:extLst>
              <a:ext uri="{FF2B5EF4-FFF2-40B4-BE49-F238E27FC236}">
                <a16:creationId xmlns:a16="http://schemas.microsoft.com/office/drawing/2014/main" id="{84C273AD-7B9E-8451-B24A-58839FF4B142}"/>
              </a:ext>
            </a:extLst>
          </p:cNvPr>
          <p:cNvSpPr txBox="1"/>
          <p:nvPr/>
        </p:nvSpPr>
        <p:spPr>
          <a:xfrm>
            <a:off x="11662688" y="6086475"/>
            <a:ext cx="529312" cy="261610"/>
          </a:xfrm>
          <a:prstGeom prst="rect">
            <a:avLst/>
          </a:prstGeom>
          <a:noFill/>
        </p:spPr>
        <p:txBody>
          <a:bodyPr wrap="none" rtlCol="0">
            <a:spAutoFit/>
          </a:bodyPr>
          <a:lstStyle/>
          <a:p>
            <a:r>
              <a:rPr lang="en-US" sz="1100"/>
              <a:t>Carrie</a:t>
            </a:r>
          </a:p>
        </p:txBody>
      </p:sp>
    </p:spTree>
    <p:extLst>
      <p:ext uri="{BB962C8B-B14F-4D97-AF65-F5344CB8AC3E}">
        <p14:creationId xmlns:p14="http://schemas.microsoft.com/office/powerpoint/2010/main" val="665292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2C4ED7-71E2-4C92-8725-6A9C4204F42D}"/>
              </a:ext>
            </a:extLst>
          </p:cNvPr>
          <p:cNvSpPr>
            <a:spLocks noGrp="1"/>
          </p:cNvSpPr>
          <p:nvPr>
            <p:ph type="title"/>
          </p:nvPr>
        </p:nvSpPr>
        <p:spPr>
          <a:xfrm>
            <a:off x="831850" y="1709739"/>
            <a:ext cx="10515600" cy="2185352"/>
          </a:xfrm>
        </p:spPr>
        <p:txBody>
          <a:bodyPr/>
          <a:lstStyle/>
          <a:p>
            <a:r>
              <a:rPr lang="en-US"/>
              <a:t>Testimonials</a:t>
            </a:r>
          </a:p>
        </p:txBody>
      </p:sp>
      <p:sp>
        <p:nvSpPr>
          <p:cNvPr id="2" name="Content Placeholder 1">
            <a:extLst>
              <a:ext uri="{FF2B5EF4-FFF2-40B4-BE49-F238E27FC236}">
                <a16:creationId xmlns:a16="http://schemas.microsoft.com/office/drawing/2014/main" id="{00AF8A1C-3262-4EA8-DC77-6416475FFDFF}"/>
              </a:ext>
            </a:extLst>
          </p:cNvPr>
          <p:cNvSpPr>
            <a:spLocks noGrp="1"/>
          </p:cNvSpPr>
          <p:nvPr>
            <p:ph type="body" idx="1"/>
          </p:nvPr>
        </p:nvSpPr>
        <p:spPr>
          <a:xfrm>
            <a:off x="2472268" y="3992039"/>
            <a:ext cx="7789332" cy="1841494"/>
          </a:xfrm>
        </p:spPr>
        <p:txBody>
          <a:bodyPr>
            <a:normAutofit fontScale="92500" lnSpcReduction="20000"/>
          </a:bodyPr>
          <a:lstStyle/>
          <a:p>
            <a:pPr>
              <a:lnSpc>
                <a:spcPct val="150000"/>
              </a:lnSpc>
              <a:spcBef>
                <a:spcPts val="0"/>
              </a:spcBef>
            </a:pPr>
            <a:r>
              <a:rPr lang="en-US" b="1">
                <a:solidFill>
                  <a:schemeClr val="tx1"/>
                </a:solidFill>
              </a:rPr>
              <a:t>Sam Lum</a:t>
            </a:r>
            <a:br>
              <a:rPr lang="en-US">
                <a:solidFill>
                  <a:schemeClr val="tx1"/>
                </a:solidFill>
              </a:rPr>
            </a:br>
            <a:r>
              <a:rPr lang="en-US">
                <a:solidFill>
                  <a:schemeClr val="tx1"/>
                </a:solidFill>
              </a:rPr>
              <a:t>Secretary, USNC YEP Program</a:t>
            </a:r>
            <a:br>
              <a:rPr lang="en-US">
                <a:solidFill>
                  <a:schemeClr val="tx1"/>
                </a:solidFill>
              </a:rPr>
            </a:br>
            <a:r>
              <a:rPr lang="en-US">
                <a:solidFill>
                  <a:schemeClr val="tx1"/>
                </a:solidFill>
              </a:rPr>
              <a:t>Medical Device Standards Engineer</a:t>
            </a:r>
            <a:br>
              <a:rPr lang="en-US">
                <a:solidFill>
                  <a:schemeClr val="tx1"/>
                </a:solidFill>
              </a:rPr>
            </a:br>
            <a:r>
              <a:rPr lang="en-US">
                <a:solidFill>
                  <a:schemeClr val="tx1"/>
                </a:solidFill>
              </a:rPr>
              <a:t>U.S. Food &amp; Drug Administration</a:t>
            </a:r>
          </a:p>
        </p:txBody>
      </p:sp>
      <p:sp>
        <p:nvSpPr>
          <p:cNvPr id="4" name="Slide Number Placeholder 3">
            <a:extLst>
              <a:ext uri="{FF2B5EF4-FFF2-40B4-BE49-F238E27FC236}">
                <a16:creationId xmlns:a16="http://schemas.microsoft.com/office/drawing/2014/main" id="{FE9B5505-C75D-4A31-B581-F2D77434427E}"/>
              </a:ext>
            </a:extLst>
          </p:cNvPr>
          <p:cNvSpPr>
            <a:spLocks noGrp="1"/>
          </p:cNvSpPr>
          <p:nvPr>
            <p:ph type="sldNum" sz="quarter" idx="12"/>
          </p:nvPr>
        </p:nvSpPr>
        <p:spPr/>
        <p:txBody>
          <a:bodyPr/>
          <a:lstStyle/>
          <a:p>
            <a:fld id="{6C6F0F55-18DD-47D2-9BD4-398C832D51B7}" type="slidenum">
              <a:rPr lang="en-US" smtClean="0"/>
              <a:pPr/>
              <a:t>16</a:t>
            </a:fld>
            <a:endParaRPr lang="en-US"/>
          </a:p>
        </p:txBody>
      </p:sp>
      <p:pic>
        <p:nvPicPr>
          <p:cNvPr id="7" name="Picture 6" descr="A picture containing outdoor, person, mountain, nature&#10;&#10;Description automatically generated">
            <a:extLst>
              <a:ext uri="{FF2B5EF4-FFF2-40B4-BE49-F238E27FC236}">
                <a16:creationId xmlns:a16="http://schemas.microsoft.com/office/drawing/2014/main" id="{6AE53DB8-964B-FA46-C161-C1267998CFF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23925" y="3992039"/>
            <a:ext cx="1319742" cy="1266952"/>
          </a:xfrm>
          <a:prstGeom prst="rect">
            <a:avLst/>
          </a:prstGeom>
        </p:spPr>
      </p:pic>
      <p:sp>
        <p:nvSpPr>
          <p:cNvPr id="10" name="Action Button: Go Forward or Next 9">
            <a:hlinkClick r:id="rId3" action="ppaction://hlinkfile" highlightClick="1"/>
            <a:extLst>
              <a:ext uri="{FF2B5EF4-FFF2-40B4-BE49-F238E27FC236}">
                <a16:creationId xmlns:a16="http://schemas.microsoft.com/office/drawing/2014/main" id="{D4BB8746-34BC-02A1-D7A9-8C78BB85FB55}"/>
              </a:ext>
            </a:extLst>
          </p:cNvPr>
          <p:cNvSpPr/>
          <p:nvPr/>
        </p:nvSpPr>
        <p:spPr>
          <a:xfrm>
            <a:off x="11232779" y="5238732"/>
            <a:ext cx="510988" cy="510988"/>
          </a:xfrm>
          <a:prstGeom prst="actionButtonForwardNex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5042A6A-3EB1-3A68-E0B3-AF480E286931}"/>
              </a:ext>
            </a:extLst>
          </p:cNvPr>
          <p:cNvSpPr txBox="1"/>
          <p:nvPr/>
        </p:nvSpPr>
        <p:spPr>
          <a:xfrm>
            <a:off x="11662688" y="6086475"/>
            <a:ext cx="529312" cy="261610"/>
          </a:xfrm>
          <a:prstGeom prst="rect">
            <a:avLst/>
          </a:prstGeom>
          <a:noFill/>
        </p:spPr>
        <p:txBody>
          <a:bodyPr wrap="none" rtlCol="0">
            <a:spAutoFit/>
          </a:bodyPr>
          <a:lstStyle/>
          <a:p>
            <a:r>
              <a:rPr lang="en-US" sz="1100"/>
              <a:t>Carrie</a:t>
            </a:r>
          </a:p>
        </p:txBody>
      </p:sp>
    </p:spTree>
    <p:extLst>
      <p:ext uri="{BB962C8B-B14F-4D97-AF65-F5344CB8AC3E}">
        <p14:creationId xmlns:p14="http://schemas.microsoft.com/office/powerpoint/2010/main" val="1129828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B577D-9F43-459C-853D-1DEAF83BED23}"/>
              </a:ext>
            </a:extLst>
          </p:cNvPr>
          <p:cNvSpPr>
            <a:spLocks noGrp="1"/>
          </p:cNvSpPr>
          <p:nvPr>
            <p:ph type="title"/>
          </p:nvPr>
        </p:nvSpPr>
        <p:spPr/>
        <p:txBody>
          <a:bodyPr/>
          <a:lstStyle/>
          <a:p>
            <a:r>
              <a:rPr lang="en-US"/>
              <a:t>Question &amp; Answer</a:t>
            </a:r>
          </a:p>
        </p:txBody>
      </p:sp>
      <p:sp>
        <p:nvSpPr>
          <p:cNvPr id="8" name="Text Placeholder 7">
            <a:extLst>
              <a:ext uri="{FF2B5EF4-FFF2-40B4-BE49-F238E27FC236}">
                <a16:creationId xmlns:a16="http://schemas.microsoft.com/office/drawing/2014/main" id="{3B39CEB3-1E2E-8261-7CED-8A7D3786FF61}"/>
              </a:ext>
            </a:extLst>
          </p:cNvPr>
          <p:cNvSpPr>
            <a:spLocks noGrp="1"/>
          </p:cNvSpPr>
          <p:nvPr>
            <p:ph type="body" idx="1"/>
          </p:nvPr>
        </p:nvSpPr>
        <p:spPr>
          <a:xfrm>
            <a:off x="831850" y="4436533"/>
            <a:ext cx="10515600" cy="1653117"/>
          </a:xfrm>
        </p:spPr>
        <p:txBody>
          <a:bodyPr/>
          <a:lstStyle/>
          <a:p>
            <a:pPr>
              <a:lnSpc>
                <a:spcPct val="200000"/>
              </a:lnSpc>
              <a:spcBef>
                <a:spcPts val="0"/>
              </a:spcBef>
            </a:pPr>
            <a:r>
              <a:rPr lang="en-US">
                <a:solidFill>
                  <a:srgbClr val="2E103C"/>
                </a:solidFill>
              </a:rPr>
              <a:t>In person facilitator: </a:t>
            </a:r>
            <a:r>
              <a:rPr lang="en-US" err="1">
                <a:solidFill>
                  <a:srgbClr val="2E103C"/>
                </a:solidFill>
              </a:rPr>
              <a:t>Wallie</a:t>
            </a:r>
            <a:r>
              <a:rPr lang="en-US">
                <a:solidFill>
                  <a:srgbClr val="2E103C"/>
                </a:solidFill>
              </a:rPr>
              <a:t> Zoller</a:t>
            </a:r>
            <a:br>
              <a:rPr lang="en-US">
                <a:solidFill>
                  <a:srgbClr val="2E103C"/>
                </a:solidFill>
              </a:rPr>
            </a:br>
            <a:r>
              <a:rPr lang="en-US">
                <a:solidFill>
                  <a:srgbClr val="2E103C"/>
                </a:solidFill>
              </a:rPr>
              <a:t>Virtual facilitators:  Megan Pahl and Ade </a:t>
            </a:r>
            <a:r>
              <a:rPr lang="en-US" err="1">
                <a:solidFill>
                  <a:srgbClr val="2E103C"/>
                </a:solidFill>
              </a:rPr>
              <a:t>Gladstein</a:t>
            </a:r>
            <a:endParaRPr lang="en-US">
              <a:solidFill>
                <a:srgbClr val="2E103C"/>
              </a:solidFill>
            </a:endParaRPr>
          </a:p>
        </p:txBody>
      </p:sp>
      <p:sp>
        <p:nvSpPr>
          <p:cNvPr id="4" name="Slide Number Placeholder 3">
            <a:extLst>
              <a:ext uri="{FF2B5EF4-FFF2-40B4-BE49-F238E27FC236}">
                <a16:creationId xmlns:a16="http://schemas.microsoft.com/office/drawing/2014/main" id="{AEE83827-7491-4AA4-86A8-7D48A2EB39E6}"/>
              </a:ext>
            </a:extLst>
          </p:cNvPr>
          <p:cNvSpPr>
            <a:spLocks noGrp="1"/>
          </p:cNvSpPr>
          <p:nvPr>
            <p:ph type="sldNum" sz="quarter" idx="12"/>
          </p:nvPr>
        </p:nvSpPr>
        <p:spPr/>
        <p:txBody>
          <a:bodyPr/>
          <a:lstStyle/>
          <a:p>
            <a:fld id="{6C6F0F55-18DD-47D2-9BD4-398C832D51B7}" type="slidenum">
              <a:rPr lang="en-US" smtClean="0"/>
              <a:pPr/>
              <a:t>17</a:t>
            </a:fld>
            <a:endParaRPr lang="en-US"/>
          </a:p>
        </p:txBody>
      </p:sp>
      <p:sp>
        <p:nvSpPr>
          <p:cNvPr id="9" name="TextBox 8">
            <a:extLst>
              <a:ext uri="{FF2B5EF4-FFF2-40B4-BE49-F238E27FC236}">
                <a16:creationId xmlns:a16="http://schemas.microsoft.com/office/drawing/2014/main" id="{A1AE0C60-A7E6-1458-C0D4-411CC0971E38}"/>
              </a:ext>
            </a:extLst>
          </p:cNvPr>
          <p:cNvSpPr txBox="1"/>
          <p:nvPr/>
        </p:nvSpPr>
        <p:spPr>
          <a:xfrm>
            <a:off x="10761943" y="6036750"/>
            <a:ext cx="1301959" cy="261610"/>
          </a:xfrm>
          <a:prstGeom prst="rect">
            <a:avLst/>
          </a:prstGeom>
          <a:noFill/>
        </p:spPr>
        <p:txBody>
          <a:bodyPr wrap="none" lIns="91440" tIns="45720" rIns="91440" bIns="45720" rtlCol="0" anchor="t">
            <a:spAutoFit/>
          </a:bodyPr>
          <a:lstStyle/>
          <a:p>
            <a:r>
              <a:rPr lang="en-US" sz="1100" dirty="0"/>
              <a:t>Wallie, Megan, Ade</a:t>
            </a:r>
            <a:endParaRPr lang="en-US" dirty="0"/>
          </a:p>
        </p:txBody>
      </p:sp>
    </p:spTree>
    <p:extLst>
      <p:ext uri="{BB962C8B-B14F-4D97-AF65-F5344CB8AC3E}">
        <p14:creationId xmlns:p14="http://schemas.microsoft.com/office/powerpoint/2010/main" val="525727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B577D-9F43-459C-853D-1DEAF83BED23}"/>
              </a:ext>
            </a:extLst>
          </p:cNvPr>
          <p:cNvSpPr>
            <a:spLocks noGrp="1"/>
          </p:cNvSpPr>
          <p:nvPr>
            <p:ph type="title"/>
          </p:nvPr>
        </p:nvSpPr>
        <p:spPr/>
        <p:txBody>
          <a:bodyPr/>
          <a:lstStyle/>
          <a:p>
            <a:r>
              <a:rPr lang="en-US"/>
              <a:t>Facilitated Feedback Session</a:t>
            </a:r>
          </a:p>
        </p:txBody>
      </p:sp>
      <p:sp>
        <p:nvSpPr>
          <p:cNvPr id="8" name="Text Placeholder 7">
            <a:extLst>
              <a:ext uri="{FF2B5EF4-FFF2-40B4-BE49-F238E27FC236}">
                <a16:creationId xmlns:a16="http://schemas.microsoft.com/office/drawing/2014/main" id="{31D0A76E-6DED-84CC-4BD5-1B9C3EA1126B}"/>
              </a:ext>
            </a:extLst>
          </p:cNvPr>
          <p:cNvSpPr>
            <a:spLocks noGrp="1"/>
          </p:cNvSpPr>
          <p:nvPr>
            <p:ph type="body" idx="1"/>
          </p:nvPr>
        </p:nvSpPr>
        <p:spPr/>
        <p:txBody>
          <a:bodyPr/>
          <a:lstStyle/>
          <a:p>
            <a:r>
              <a:rPr lang="en-US" b="1">
                <a:solidFill>
                  <a:schemeClr val="tx1"/>
                </a:solidFill>
              </a:rPr>
              <a:t>Let’s Hear Your Thoughts! </a:t>
            </a:r>
            <a:br>
              <a:rPr lang="en-US">
                <a:solidFill>
                  <a:schemeClr val="tx1"/>
                </a:solidFill>
              </a:rPr>
            </a:br>
            <a:r>
              <a:rPr lang="en-US">
                <a:solidFill>
                  <a:schemeClr val="tx1"/>
                </a:solidFill>
              </a:rPr>
              <a:t>Q1:  How does the US YEP Program know when it’s been successful?</a:t>
            </a:r>
          </a:p>
        </p:txBody>
      </p:sp>
      <p:sp>
        <p:nvSpPr>
          <p:cNvPr id="4" name="Slide Number Placeholder 3">
            <a:extLst>
              <a:ext uri="{FF2B5EF4-FFF2-40B4-BE49-F238E27FC236}">
                <a16:creationId xmlns:a16="http://schemas.microsoft.com/office/drawing/2014/main" id="{AEE83827-7491-4AA4-86A8-7D48A2EB39E6}"/>
              </a:ext>
            </a:extLst>
          </p:cNvPr>
          <p:cNvSpPr>
            <a:spLocks noGrp="1"/>
          </p:cNvSpPr>
          <p:nvPr>
            <p:ph type="sldNum" sz="quarter" idx="12"/>
          </p:nvPr>
        </p:nvSpPr>
        <p:spPr/>
        <p:txBody>
          <a:bodyPr/>
          <a:lstStyle/>
          <a:p>
            <a:fld id="{6C6F0F55-18DD-47D2-9BD4-398C832D51B7}" type="slidenum">
              <a:rPr lang="en-US" smtClean="0"/>
              <a:pPr/>
              <a:t>18</a:t>
            </a:fld>
            <a:endParaRPr lang="en-US"/>
          </a:p>
        </p:txBody>
      </p:sp>
      <p:sp>
        <p:nvSpPr>
          <p:cNvPr id="9" name="TextBox 8">
            <a:extLst>
              <a:ext uri="{FF2B5EF4-FFF2-40B4-BE49-F238E27FC236}">
                <a16:creationId xmlns:a16="http://schemas.microsoft.com/office/drawing/2014/main" id="{014797FF-0EE3-9CDB-5215-55C11A7B568C}"/>
              </a:ext>
            </a:extLst>
          </p:cNvPr>
          <p:cNvSpPr txBox="1"/>
          <p:nvPr/>
        </p:nvSpPr>
        <p:spPr>
          <a:xfrm>
            <a:off x="11487917" y="6093466"/>
            <a:ext cx="620683" cy="261610"/>
          </a:xfrm>
          <a:prstGeom prst="rect">
            <a:avLst/>
          </a:prstGeom>
          <a:noFill/>
        </p:spPr>
        <p:txBody>
          <a:bodyPr wrap="square" lIns="91440" tIns="45720" rIns="91440" bIns="45720" rtlCol="0" anchor="t">
            <a:spAutoFit/>
          </a:bodyPr>
          <a:lstStyle/>
          <a:p>
            <a:r>
              <a:rPr lang="en-US" sz="1100"/>
              <a:t>Carolyn</a:t>
            </a:r>
          </a:p>
        </p:txBody>
      </p:sp>
    </p:spTree>
    <p:extLst>
      <p:ext uri="{BB962C8B-B14F-4D97-AF65-F5344CB8AC3E}">
        <p14:creationId xmlns:p14="http://schemas.microsoft.com/office/powerpoint/2010/main" val="1839357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B577D-9F43-459C-853D-1DEAF83BED23}"/>
              </a:ext>
            </a:extLst>
          </p:cNvPr>
          <p:cNvSpPr>
            <a:spLocks noGrp="1"/>
          </p:cNvSpPr>
          <p:nvPr>
            <p:ph type="title"/>
          </p:nvPr>
        </p:nvSpPr>
        <p:spPr/>
        <p:txBody>
          <a:bodyPr/>
          <a:lstStyle/>
          <a:p>
            <a:r>
              <a:rPr lang="en-US"/>
              <a:t>Facilitated Feedback Session</a:t>
            </a:r>
          </a:p>
        </p:txBody>
      </p:sp>
      <p:sp>
        <p:nvSpPr>
          <p:cNvPr id="8" name="Text Placeholder 7">
            <a:extLst>
              <a:ext uri="{FF2B5EF4-FFF2-40B4-BE49-F238E27FC236}">
                <a16:creationId xmlns:a16="http://schemas.microsoft.com/office/drawing/2014/main" id="{31D0A76E-6DED-84CC-4BD5-1B9C3EA1126B}"/>
              </a:ext>
            </a:extLst>
          </p:cNvPr>
          <p:cNvSpPr>
            <a:spLocks noGrp="1"/>
          </p:cNvSpPr>
          <p:nvPr>
            <p:ph type="body" idx="1"/>
          </p:nvPr>
        </p:nvSpPr>
        <p:spPr/>
        <p:txBody>
          <a:bodyPr/>
          <a:lstStyle/>
          <a:p>
            <a:r>
              <a:rPr lang="en-US" b="1">
                <a:solidFill>
                  <a:schemeClr val="tx1"/>
                </a:solidFill>
              </a:rPr>
              <a:t>Let’s Hear Your Thoughts! </a:t>
            </a:r>
            <a:br>
              <a:rPr lang="en-US">
                <a:solidFill>
                  <a:schemeClr val="tx1"/>
                </a:solidFill>
              </a:rPr>
            </a:br>
            <a:r>
              <a:rPr lang="en-US">
                <a:solidFill>
                  <a:schemeClr val="tx1"/>
                </a:solidFill>
              </a:rPr>
              <a:t>Q2: What is the role of international collaboration for the </a:t>
            </a:r>
            <a:br>
              <a:rPr lang="en-US">
                <a:solidFill>
                  <a:schemeClr val="tx1"/>
                </a:solidFill>
              </a:rPr>
            </a:br>
            <a:r>
              <a:rPr lang="en-US">
                <a:solidFill>
                  <a:schemeClr val="tx1"/>
                </a:solidFill>
              </a:rPr>
              <a:t>National YEP Program?</a:t>
            </a:r>
          </a:p>
        </p:txBody>
      </p:sp>
      <p:sp>
        <p:nvSpPr>
          <p:cNvPr id="4" name="Slide Number Placeholder 3">
            <a:extLst>
              <a:ext uri="{FF2B5EF4-FFF2-40B4-BE49-F238E27FC236}">
                <a16:creationId xmlns:a16="http://schemas.microsoft.com/office/drawing/2014/main" id="{AEE83827-7491-4AA4-86A8-7D48A2EB39E6}"/>
              </a:ext>
            </a:extLst>
          </p:cNvPr>
          <p:cNvSpPr>
            <a:spLocks noGrp="1"/>
          </p:cNvSpPr>
          <p:nvPr>
            <p:ph type="sldNum" sz="quarter" idx="12"/>
          </p:nvPr>
        </p:nvSpPr>
        <p:spPr/>
        <p:txBody>
          <a:bodyPr/>
          <a:lstStyle/>
          <a:p>
            <a:fld id="{6C6F0F55-18DD-47D2-9BD4-398C832D51B7}" type="slidenum">
              <a:rPr lang="en-US" smtClean="0"/>
              <a:pPr/>
              <a:t>19</a:t>
            </a:fld>
            <a:endParaRPr lang="en-US"/>
          </a:p>
        </p:txBody>
      </p:sp>
      <p:sp>
        <p:nvSpPr>
          <p:cNvPr id="9" name="TextBox 8">
            <a:extLst>
              <a:ext uri="{FF2B5EF4-FFF2-40B4-BE49-F238E27FC236}">
                <a16:creationId xmlns:a16="http://schemas.microsoft.com/office/drawing/2014/main" id="{014797FF-0EE3-9CDB-5215-55C11A7B568C}"/>
              </a:ext>
            </a:extLst>
          </p:cNvPr>
          <p:cNvSpPr txBox="1"/>
          <p:nvPr/>
        </p:nvSpPr>
        <p:spPr>
          <a:xfrm>
            <a:off x="11662688" y="6086475"/>
            <a:ext cx="529312" cy="261610"/>
          </a:xfrm>
          <a:prstGeom prst="rect">
            <a:avLst/>
          </a:prstGeom>
          <a:noFill/>
        </p:spPr>
        <p:txBody>
          <a:bodyPr wrap="none" lIns="91440" tIns="45720" rIns="91440" bIns="45720" rtlCol="0" anchor="t">
            <a:spAutoFit/>
          </a:bodyPr>
          <a:lstStyle/>
          <a:p>
            <a:r>
              <a:rPr lang="en-US" sz="1100" dirty="0"/>
              <a:t>Carrie</a:t>
            </a:r>
            <a:endParaRPr lang="en-US" dirty="0"/>
          </a:p>
        </p:txBody>
      </p:sp>
    </p:spTree>
    <p:extLst>
      <p:ext uri="{BB962C8B-B14F-4D97-AF65-F5344CB8AC3E}">
        <p14:creationId xmlns:p14="http://schemas.microsoft.com/office/powerpoint/2010/main" val="1370864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38198" y="250839"/>
            <a:ext cx="10727724" cy="1272890"/>
          </a:xfrm>
        </p:spPr>
        <p:txBody>
          <a:bodyPr/>
          <a:lstStyle/>
          <a:p>
            <a:pPr>
              <a:lnSpc>
                <a:spcPct val="150000"/>
              </a:lnSpc>
            </a:pPr>
            <a:r>
              <a:rPr lang="en-US" sz="3200"/>
              <a:t>USNC YEP Program Launch and Meetup</a:t>
            </a:r>
            <a:br>
              <a:rPr lang="en-US">
                <a:latin typeface="Century Gothic" panose="020B0502020202020204" pitchFamily="34" charset="0"/>
              </a:rPr>
            </a:br>
            <a:r>
              <a:rPr lang="en-US" sz="2000">
                <a:solidFill>
                  <a:schemeClr val="tx1"/>
                </a:solidFill>
                <a:latin typeface="Century Gothic" panose="020B0502020202020204" pitchFamily="34" charset="0"/>
              </a:rPr>
              <a:t>Tuesday, May 17, 2022 | 1:00pm – 4:00pm</a:t>
            </a:r>
            <a:endParaRPr lang="en-US">
              <a:solidFill>
                <a:schemeClr val="tx1"/>
              </a:solidFill>
              <a:latin typeface="Century Gothic" panose="020B0502020202020204" pitchFamily="34" charset="0"/>
            </a:endParaRPr>
          </a:p>
        </p:txBody>
      </p:sp>
      <p:sp>
        <p:nvSpPr>
          <p:cNvPr id="7" name="Subtitle 6"/>
          <p:cNvSpPr>
            <a:spLocks noGrp="1"/>
          </p:cNvSpPr>
          <p:nvPr>
            <p:ph type="subTitle" idx="1"/>
          </p:nvPr>
        </p:nvSpPr>
        <p:spPr>
          <a:xfrm>
            <a:off x="838198" y="1600201"/>
            <a:ext cx="11353802" cy="5410200"/>
          </a:xfrm>
          <a:solidFill>
            <a:srgbClr val="FFFFFF">
              <a:alpha val="45098"/>
            </a:srgbClr>
          </a:solidFill>
        </p:spPr>
        <p:txBody>
          <a:bodyPr>
            <a:normAutofit/>
          </a:bodyPr>
          <a:lstStyle/>
          <a:p>
            <a:pPr marL="227013" indent="-227013">
              <a:lnSpc>
                <a:spcPct val="170000"/>
              </a:lnSpc>
              <a:spcBef>
                <a:spcPts val="0"/>
              </a:spcBef>
              <a:buFont typeface="Arial" panose="020B0604020202020204" pitchFamily="34" charset="0"/>
              <a:buChar char="•"/>
            </a:pPr>
            <a:r>
              <a:rPr lang="en-US" sz="1500" i="0" u="none" strike="noStrike">
                <a:solidFill>
                  <a:schemeClr val="tx1"/>
                </a:solidFill>
                <a:effectLst/>
              </a:rPr>
              <a:t>Thank you for joining us! </a:t>
            </a:r>
            <a:r>
              <a:rPr lang="en-US" sz="1500">
                <a:solidFill>
                  <a:schemeClr val="tx1"/>
                </a:solidFill>
              </a:rPr>
              <a:t>The USNC YEP Meetup will begin shortly.</a:t>
            </a:r>
            <a:endParaRPr lang="en-US" sz="1500" i="0" u="none" strike="noStrike">
              <a:solidFill>
                <a:schemeClr val="tx1"/>
              </a:solidFill>
              <a:effectLst/>
            </a:endParaRPr>
          </a:p>
          <a:p>
            <a:pPr marL="227013" indent="-227013">
              <a:lnSpc>
                <a:spcPct val="170000"/>
              </a:lnSpc>
              <a:spcBef>
                <a:spcPts val="0"/>
              </a:spcBef>
              <a:buFont typeface="Arial" panose="020B0604020202020204" pitchFamily="34" charset="0"/>
              <a:buChar char="•"/>
            </a:pPr>
            <a:r>
              <a:rPr lang="en-US" sz="1500" i="0" u="none" strike="noStrike">
                <a:solidFill>
                  <a:schemeClr val="tx1"/>
                </a:solidFill>
                <a:effectLst/>
              </a:rPr>
              <a:t>Questions may be submitted at any time using the chat. </a:t>
            </a:r>
            <a:r>
              <a:rPr lang="en-US" sz="1500" i="0">
                <a:solidFill>
                  <a:schemeClr val="tx1"/>
                </a:solidFill>
                <a:effectLst/>
              </a:rPr>
              <a:t>​</a:t>
            </a:r>
            <a:endParaRPr lang="en-US" sz="1500">
              <a:solidFill>
                <a:schemeClr val="tx1"/>
              </a:solidFill>
            </a:endParaRPr>
          </a:p>
          <a:p>
            <a:pPr marL="227013" indent="-227013">
              <a:lnSpc>
                <a:spcPct val="170000"/>
              </a:lnSpc>
              <a:spcBef>
                <a:spcPts val="0"/>
              </a:spcBef>
              <a:buFont typeface="Arial" panose="020B0604020202020204" pitchFamily="34" charset="0"/>
              <a:buChar char="•"/>
            </a:pPr>
            <a:r>
              <a:rPr lang="en-US" sz="1500" i="0" u="none" strike="noStrike">
                <a:solidFill>
                  <a:schemeClr val="tx1"/>
                </a:solidFill>
                <a:effectLst/>
              </a:rPr>
              <a:t>Please keep your audio on mute during the presentations.</a:t>
            </a:r>
            <a:r>
              <a:rPr lang="en-US" sz="1500" i="0">
                <a:solidFill>
                  <a:schemeClr val="tx1"/>
                </a:solidFill>
                <a:effectLst/>
              </a:rPr>
              <a:t>​</a:t>
            </a:r>
            <a:endParaRPr lang="en-US" sz="1500">
              <a:solidFill>
                <a:schemeClr val="tx1"/>
              </a:solidFill>
            </a:endParaRPr>
          </a:p>
          <a:p>
            <a:pPr marL="227013" indent="-227013">
              <a:lnSpc>
                <a:spcPct val="170000"/>
              </a:lnSpc>
              <a:spcBef>
                <a:spcPts val="0"/>
              </a:spcBef>
              <a:buFont typeface="Arial" panose="020B0604020202020204" pitchFamily="34" charset="0"/>
              <a:buChar char="•"/>
            </a:pPr>
            <a:r>
              <a:rPr lang="en-US" sz="1500" i="0" u="none" strike="noStrike">
                <a:solidFill>
                  <a:schemeClr val="tx1"/>
                </a:solidFill>
                <a:effectLst/>
              </a:rPr>
              <a:t>“Raise your hand”  in the Zoom toolbar to ask a question or make a comment.</a:t>
            </a:r>
          </a:p>
          <a:p>
            <a:pPr marL="227013" indent="-227013">
              <a:lnSpc>
                <a:spcPct val="170000"/>
              </a:lnSpc>
              <a:spcBef>
                <a:spcPts val="0"/>
              </a:spcBef>
              <a:buFont typeface="Arial" panose="020B0604020202020204" pitchFamily="34" charset="0"/>
              <a:buChar char="•"/>
            </a:pPr>
            <a:r>
              <a:rPr lang="en-US" sz="1500" i="0" u="none" strike="noStrike">
                <a:solidFill>
                  <a:schemeClr val="tx1"/>
                </a:solidFill>
                <a:effectLst/>
              </a:rPr>
              <a:t>When you are called upon, unmute yourself to speak.  </a:t>
            </a:r>
            <a:br>
              <a:rPr lang="en-US" sz="1500" i="0" u="none" strike="noStrike">
                <a:solidFill>
                  <a:schemeClr val="tx1"/>
                </a:solidFill>
                <a:effectLst/>
              </a:rPr>
            </a:br>
            <a:r>
              <a:rPr lang="en-US" sz="1500" i="0" u="none" strike="noStrike">
                <a:solidFill>
                  <a:schemeClr val="tx1"/>
                </a:solidFill>
                <a:effectLst/>
              </a:rPr>
              <a:t>You may also turn on your camera and your video </a:t>
            </a:r>
            <a:br>
              <a:rPr lang="en-US" sz="1500" i="0" u="none" strike="noStrike">
                <a:solidFill>
                  <a:schemeClr val="tx1"/>
                </a:solidFill>
                <a:effectLst/>
              </a:rPr>
            </a:br>
            <a:r>
              <a:rPr lang="en-US" sz="1500" i="0" u="none" strike="noStrike">
                <a:solidFill>
                  <a:schemeClr val="tx1"/>
                </a:solidFill>
                <a:effectLst/>
              </a:rPr>
              <a:t>will be shown on screen in the meeting room.</a:t>
            </a:r>
          </a:p>
          <a:p>
            <a:pPr marL="227013" indent="-227013">
              <a:lnSpc>
                <a:spcPct val="170000"/>
              </a:lnSpc>
              <a:spcBef>
                <a:spcPts val="0"/>
              </a:spcBef>
              <a:buFont typeface="Arial" panose="020B0604020202020204" pitchFamily="34" charset="0"/>
              <a:buChar char="•"/>
            </a:pPr>
            <a:r>
              <a:rPr lang="en-US" sz="1500">
                <a:solidFill>
                  <a:schemeClr val="tx1"/>
                </a:solidFill>
              </a:rPr>
              <a:t>Please turn on your camera and audio during the </a:t>
            </a:r>
            <a:br>
              <a:rPr lang="en-US" sz="1500">
                <a:solidFill>
                  <a:schemeClr val="tx1"/>
                </a:solidFill>
              </a:rPr>
            </a:br>
            <a:r>
              <a:rPr lang="en-US" sz="1500">
                <a:solidFill>
                  <a:schemeClr val="tx1"/>
                </a:solidFill>
              </a:rPr>
              <a:t>Working Sessions.</a:t>
            </a:r>
            <a:r>
              <a:rPr lang="en-US" sz="1500" i="0" u="none" strike="noStrike">
                <a:solidFill>
                  <a:schemeClr val="tx1"/>
                </a:solidFill>
                <a:effectLst/>
              </a:rPr>
              <a:t> </a:t>
            </a:r>
            <a:r>
              <a:rPr lang="en-US" sz="1500" i="0">
                <a:solidFill>
                  <a:schemeClr val="tx1"/>
                </a:solidFill>
                <a:effectLst/>
              </a:rPr>
              <a:t>​</a:t>
            </a:r>
            <a:endParaRPr lang="en-US" sz="1500">
              <a:solidFill>
                <a:schemeClr val="tx1"/>
              </a:solidFill>
            </a:endParaRPr>
          </a:p>
        </p:txBody>
      </p:sp>
      <p:pic>
        <p:nvPicPr>
          <p:cNvPr id="4" name="Picture 3">
            <a:extLst>
              <a:ext uri="{FF2B5EF4-FFF2-40B4-BE49-F238E27FC236}">
                <a16:creationId xmlns:a16="http://schemas.microsoft.com/office/drawing/2014/main" id="{03908DE9-D65F-BFC3-DCDA-93C4B8CD3C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0490" y="5180700"/>
            <a:ext cx="1441243" cy="1057361"/>
          </a:xfrm>
          <a:prstGeom prst="rect">
            <a:avLst/>
          </a:prstGeom>
        </p:spPr>
      </p:pic>
      <p:sp>
        <p:nvSpPr>
          <p:cNvPr id="2" name="TextBox 1">
            <a:extLst>
              <a:ext uri="{FF2B5EF4-FFF2-40B4-BE49-F238E27FC236}">
                <a16:creationId xmlns:a16="http://schemas.microsoft.com/office/drawing/2014/main" id="{6B46BE4D-426F-0217-AEE8-7E07189798D9}"/>
              </a:ext>
            </a:extLst>
          </p:cNvPr>
          <p:cNvSpPr txBox="1"/>
          <p:nvPr/>
        </p:nvSpPr>
        <p:spPr>
          <a:xfrm>
            <a:off x="10979763" y="6237438"/>
            <a:ext cx="582211" cy="261610"/>
          </a:xfrm>
          <a:prstGeom prst="rect">
            <a:avLst/>
          </a:prstGeom>
          <a:noFill/>
        </p:spPr>
        <p:txBody>
          <a:bodyPr wrap="none" lIns="91440" tIns="45720" rIns="91440" bIns="45720" rtlCol="0" anchor="t">
            <a:spAutoFit/>
          </a:bodyPr>
          <a:lstStyle/>
          <a:p>
            <a:r>
              <a:rPr lang="en-US" sz="1100">
                <a:cs typeface="Calibri"/>
              </a:rPr>
              <a:t>Megan</a:t>
            </a:r>
            <a:endParaRPr lang="en-US" sz="1100"/>
          </a:p>
        </p:txBody>
      </p:sp>
      <p:sp>
        <p:nvSpPr>
          <p:cNvPr id="3" name="TextBox 2">
            <a:extLst>
              <a:ext uri="{FF2B5EF4-FFF2-40B4-BE49-F238E27FC236}">
                <a16:creationId xmlns:a16="http://schemas.microsoft.com/office/drawing/2014/main" id="{05736DEC-33F4-4DF0-B4C5-B59AAEC10C75}"/>
              </a:ext>
            </a:extLst>
          </p:cNvPr>
          <p:cNvSpPr txBox="1"/>
          <p:nvPr/>
        </p:nvSpPr>
        <p:spPr>
          <a:xfrm>
            <a:off x="889000" y="6369050"/>
            <a:ext cx="43751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Century Gothic"/>
              </a:rPr>
              <a:t>This webinar will be recorded. </a:t>
            </a:r>
            <a:endParaRPr lang="en-US" sz="1600" b="1">
              <a:ea typeface="Calibri"/>
              <a:cs typeface="Calibri"/>
            </a:endParaRPr>
          </a:p>
        </p:txBody>
      </p:sp>
    </p:spTree>
    <p:extLst>
      <p:ext uri="{BB962C8B-B14F-4D97-AF65-F5344CB8AC3E}">
        <p14:creationId xmlns:p14="http://schemas.microsoft.com/office/powerpoint/2010/main" val="3438787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B577D-9F43-459C-853D-1DEAF83BED23}"/>
              </a:ext>
            </a:extLst>
          </p:cNvPr>
          <p:cNvSpPr>
            <a:spLocks noGrp="1"/>
          </p:cNvSpPr>
          <p:nvPr>
            <p:ph type="title"/>
          </p:nvPr>
        </p:nvSpPr>
        <p:spPr/>
        <p:txBody>
          <a:bodyPr/>
          <a:lstStyle/>
          <a:p>
            <a:r>
              <a:rPr lang="en-US"/>
              <a:t>Facilitated Feedback Session</a:t>
            </a:r>
          </a:p>
        </p:txBody>
      </p:sp>
      <p:sp>
        <p:nvSpPr>
          <p:cNvPr id="8" name="Text Placeholder 7">
            <a:extLst>
              <a:ext uri="{FF2B5EF4-FFF2-40B4-BE49-F238E27FC236}">
                <a16:creationId xmlns:a16="http://schemas.microsoft.com/office/drawing/2014/main" id="{31D0A76E-6DED-84CC-4BD5-1B9C3EA1126B}"/>
              </a:ext>
            </a:extLst>
          </p:cNvPr>
          <p:cNvSpPr>
            <a:spLocks noGrp="1"/>
          </p:cNvSpPr>
          <p:nvPr>
            <p:ph type="body" idx="1"/>
          </p:nvPr>
        </p:nvSpPr>
        <p:spPr/>
        <p:txBody>
          <a:bodyPr/>
          <a:lstStyle/>
          <a:p>
            <a:r>
              <a:rPr lang="en-US" b="1">
                <a:solidFill>
                  <a:schemeClr val="tx1"/>
                </a:solidFill>
              </a:rPr>
              <a:t>Let’s Hear Your Thoughts! </a:t>
            </a:r>
            <a:br>
              <a:rPr lang="en-US">
                <a:solidFill>
                  <a:schemeClr val="tx1"/>
                </a:solidFill>
              </a:rPr>
            </a:br>
            <a:r>
              <a:rPr lang="en-US">
                <a:solidFill>
                  <a:schemeClr val="tx1"/>
                </a:solidFill>
              </a:rPr>
              <a:t>Q3: What are the main challenges the standards and </a:t>
            </a:r>
            <a:br>
              <a:rPr lang="en-US">
                <a:solidFill>
                  <a:schemeClr val="tx1"/>
                </a:solidFill>
              </a:rPr>
            </a:br>
            <a:r>
              <a:rPr lang="en-US">
                <a:solidFill>
                  <a:schemeClr val="tx1"/>
                </a:solidFill>
              </a:rPr>
              <a:t>conformity assessment community is facing that the </a:t>
            </a:r>
            <a:br>
              <a:rPr lang="en-US">
                <a:solidFill>
                  <a:schemeClr val="tx1"/>
                </a:solidFill>
              </a:rPr>
            </a:br>
            <a:r>
              <a:rPr lang="en-US">
                <a:solidFill>
                  <a:schemeClr val="tx1"/>
                </a:solidFill>
              </a:rPr>
              <a:t>US YEP Program can help address?</a:t>
            </a:r>
          </a:p>
        </p:txBody>
      </p:sp>
      <p:sp>
        <p:nvSpPr>
          <p:cNvPr id="4" name="Slide Number Placeholder 3">
            <a:extLst>
              <a:ext uri="{FF2B5EF4-FFF2-40B4-BE49-F238E27FC236}">
                <a16:creationId xmlns:a16="http://schemas.microsoft.com/office/drawing/2014/main" id="{AEE83827-7491-4AA4-86A8-7D48A2EB39E6}"/>
              </a:ext>
            </a:extLst>
          </p:cNvPr>
          <p:cNvSpPr>
            <a:spLocks noGrp="1"/>
          </p:cNvSpPr>
          <p:nvPr>
            <p:ph type="sldNum" sz="quarter" idx="12"/>
          </p:nvPr>
        </p:nvSpPr>
        <p:spPr/>
        <p:txBody>
          <a:bodyPr/>
          <a:lstStyle/>
          <a:p>
            <a:fld id="{6C6F0F55-18DD-47D2-9BD4-398C832D51B7}" type="slidenum">
              <a:rPr lang="en-US" smtClean="0"/>
              <a:pPr/>
              <a:t>20</a:t>
            </a:fld>
            <a:endParaRPr lang="en-US"/>
          </a:p>
        </p:txBody>
      </p:sp>
      <p:sp>
        <p:nvSpPr>
          <p:cNvPr id="9" name="TextBox 8">
            <a:extLst>
              <a:ext uri="{FF2B5EF4-FFF2-40B4-BE49-F238E27FC236}">
                <a16:creationId xmlns:a16="http://schemas.microsoft.com/office/drawing/2014/main" id="{014797FF-0EE3-9CDB-5215-55C11A7B568C}"/>
              </a:ext>
            </a:extLst>
          </p:cNvPr>
          <p:cNvSpPr txBox="1"/>
          <p:nvPr/>
        </p:nvSpPr>
        <p:spPr>
          <a:xfrm>
            <a:off x="11662688" y="6086475"/>
            <a:ext cx="543739" cy="261610"/>
          </a:xfrm>
          <a:prstGeom prst="rect">
            <a:avLst/>
          </a:prstGeom>
          <a:noFill/>
        </p:spPr>
        <p:txBody>
          <a:bodyPr wrap="none" lIns="91440" tIns="45720" rIns="91440" bIns="45720" rtlCol="0" anchor="t">
            <a:spAutoFit/>
          </a:bodyPr>
          <a:lstStyle/>
          <a:p>
            <a:r>
              <a:rPr lang="en-US" sz="1100"/>
              <a:t>Wallie</a:t>
            </a:r>
          </a:p>
        </p:txBody>
      </p:sp>
    </p:spTree>
    <p:extLst>
      <p:ext uri="{BB962C8B-B14F-4D97-AF65-F5344CB8AC3E}">
        <p14:creationId xmlns:p14="http://schemas.microsoft.com/office/powerpoint/2010/main" val="2608166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0048" y="1666876"/>
            <a:ext cx="5181600" cy="1041644"/>
          </a:xfrm>
        </p:spPr>
        <p:txBody>
          <a:bodyPr>
            <a:normAutofit/>
          </a:bodyPr>
          <a:lstStyle/>
          <a:p>
            <a:r>
              <a:rPr lang="en-US" sz="4400"/>
              <a:t>15-MINUTE BREAK</a:t>
            </a:r>
          </a:p>
        </p:txBody>
      </p:sp>
      <p:sp>
        <p:nvSpPr>
          <p:cNvPr id="4" name="Slide Number Placeholder 3"/>
          <p:cNvSpPr>
            <a:spLocks noGrp="1"/>
          </p:cNvSpPr>
          <p:nvPr>
            <p:ph type="sldNum" sz="quarter" idx="12"/>
          </p:nvPr>
        </p:nvSpPr>
        <p:spPr/>
        <p:txBody>
          <a:bodyPr/>
          <a:lstStyle/>
          <a:p>
            <a:fld id="{6C6F0F55-18DD-47D2-9BD4-398C832D51B7}" type="slidenum">
              <a:rPr lang="en-US" smtClean="0"/>
              <a:t>21</a:t>
            </a:fld>
            <a:endParaRPr lang="en-US"/>
          </a:p>
        </p:txBody>
      </p:sp>
      <p:sp>
        <p:nvSpPr>
          <p:cNvPr id="6" name="Content Placeholder 2"/>
          <p:cNvSpPr>
            <a:spLocks noGrp="1"/>
          </p:cNvSpPr>
          <p:nvPr>
            <p:ph idx="1"/>
          </p:nvPr>
        </p:nvSpPr>
        <p:spPr>
          <a:xfrm>
            <a:off x="6640048" y="2708519"/>
            <a:ext cx="4561648" cy="3178814"/>
          </a:xfrm>
        </p:spPr>
        <p:txBody>
          <a:bodyPr>
            <a:normAutofit/>
          </a:bodyPr>
          <a:lstStyle/>
          <a:p>
            <a:pPr marL="0" indent="0">
              <a:lnSpc>
                <a:spcPct val="100000"/>
              </a:lnSpc>
              <a:spcBef>
                <a:spcPts val="0"/>
              </a:spcBef>
              <a:buNone/>
            </a:pPr>
            <a:r>
              <a:rPr lang="en-US" b="1"/>
              <a:t>For virtual attendees, the Zoom will remain open.</a:t>
            </a:r>
          </a:p>
          <a:p>
            <a:pPr marL="0" indent="0">
              <a:lnSpc>
                <a:spcPct val="100000"/>
              </a:lnSpc>
              <a:spcBef>
                <a:spcPts val="0"/>
              </a:spcBef>
              <a:buNone/>
            </a:pPr>
            <a:br>
              <a:rPr lang="en-US" sz="2400"/>
            </a:br>
            <a:r>
              <a:rPr lang="en-US" sz="2400"/>
              <a:t>Please turn your audio and video off if you are stepping away from the computer.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911" y="585216"/>
            <a:ext cx="4162358" cy="5302117"/>
          </a:xfrm>
          <a:prstGeom prst="rect">
            <a:avLst/>
          </a:prstGeom>
        </p:spPr>
      </p:pic>
      <p:sp>
        <p:nvSpPr>
          <p:cNvPr id="7" name="TextBox 6">
            <a:extLst>
              <a:ext uri="{FF2B5EF4-FFF2-40B4-BE49-F238E27FC236}">
                <a16:creationId xmlns:a16="http://schemas.microsoft.com/office/drawing/2014/main" id="{A49E2285-C8AC-4358-D11A-BF8395038A8A}"/>
              </a:ext>
            </a:extLst>
          </p:cNvPr>
          <p:cNvSpPr txBox="1"/>
          <p:nvPr/>
        </p:nvSpPr>
        <p:spPr>
          <a:xfrm>
            <a:off x="11662688" y="6086475"/>
            <a:ext cx="529312" cy="261610"/>
          </a:xfrm>
          <a:prstGeom prst="rect">
            <a:avLst/>
          </a:prstGeom>
          <a:noFill/>
        </p:spPr>
        <p:txBody>
          <a:bodyPr wrap="none" rtlCol="0">
            <a:spAutoFit/>
          </a:bodyPr>
          <a:lstStyle/>
          <a:p>
            <a:r>
              <a:rPr lang="en-US" sz="1100"/>
              <a:t>Carrie</a:t>
            </a:r>
          </a:p>
        </p:txBody>
      </p:sp>
    </p:spTree>
    <p:extLst>
      <p:ext uri="{BB962C8B-B14F-4D97-AF65-F5344CB8AC3E}">
        <p14:creationId xmlns:p14="http://schemas.microsoft.com/office/powerpoint/2010/main" val="192901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B577D-9F43-459C-853D-1DEAF83BED23}"/>
              </a:ext>
            </a:extLst>
          </p:cNvPr>
          <p:cNvSpPr>
            <a:spLocks noGrp="1"/>
          </p:cNvSpPr>
          <p:nvPr>
            <p:ph type="title"/>
          </p:nvPr>
        </p:nvSpPr>
        <p:spPr>
          <a:xfrm>
            <a:off x="831850" y="1709739"/>
            <a:ext cx="10515600" cy="2271712"/>
          </a:xfrm>
        </p:spPr>
        <p:txBody>
          <a:bodyPr/>
          <a:lstStyle/>
          <a:p>
            <a:r>
              <a:rPr lang="en-US"/>
              <a:t>Working Session #1</a:t>
            </a:r>
          </a:p>
        </p:txBody>
      </p:sp>
      <p:sp>
        <p:nvSpPr>
          <p:cNvPr id="8" name="Text Placeholder 7">
            <a:extLst>
              <a:ext uri="{FF2B5EF4-FFF2-40B4-BE49-F238E27FC236}">
                <a16:creationId xmlns:a16="http://schemas.microsoft.com/office/drawing/2014/main" id="{3B39CEB3-1E2E-8261-7CED-8A7D3786FF61}"/>
              </a:ext>
            </a:extLst>
          </p:cNvPr>
          <p:cNvSpPr>
            <a:spLocks noGrp="1"/>
          </p:cNvSpPr>
          <p:nvPr>
            <p:ph type="body" idx="1"/>
          </p:nvPr>
        </p:nvSpPr>
        <p:spPr>
          <a:xfrm>
            <a:off x="831849" y="3981451"/>
            <a:ext cx="10855325" cy="2108199"/>
          </a:xfrm>
        </p:spPr>
        <p:txBody>
          <a:bodyPr/>
          <a:lstStyle/>
          <a:p>
            <a:r>
              <a:rPr lang="en-US" b="1">
                <a:solidFill>
                  <a:srgbClr val="0070C0"/>
                </a:solidFill>
              </a:rPr>
              <a:t>Parallel Sessions for In-Person and Virtual Attendees</a:t>
            </a:r>
          </a:p>
          <a:p>
            <a:r>
              <a:rPr lang="en-US" sz="2000" b="1">
                <a:solidFill>
                  <a:schemeClr val="tx1"/>
                </a:solidFill>
              </a:rPr>
              <a:t>Where do we want the USNC YEP Program to be in 2, 5, 10, and 10+ years?</a:t>
            </a:r>
            <a:br>
              <a:rPr lang="en-US" sz="2000" b="1">
                <a:solidFill>
                  <a:schemeClr val="tx1"/>
                </a:solidFill>
              </a:rPr>
            </a:br>
            <a:br>
              <a:rPr lang="en-US" sz="2000" b="1">
                <a:solidFill>
                  <a:schemeClr val="tx1"/>
                </a:solidFill>
              </a:rPr>
            </a:br>
            <a:r>
              <a:rPr lang="en-US" sz="1800" b="1">
                <a:solidFill>
                  <a:schemeClr val="bg1">
                    <a:lumMod val="50000"/>
                  </a:schemeClr>
                </a:solidFill>
              </a:rPr>
              <a:t>Membership | Activities | Achievements | Partnerships | Capacity Building | Outreach | Other</a:t>
            </a:r>
          </a:p>
        </p:txBody>
      </p:sp>
      <p:sp>
        <p:nvSpPr>
          <p:cNvPr id="4" name="Slide Number Placeholder 3">
            <a:extLst>
              <a:ext uri="{FF2B5EF4-FFF2-40B4-BE49-F238E27FC236}">
                <a16:creationId xmlns:a16="http://schemas.microsoft.com/office/drawing/2014/main" id="{AEE83827-7491-4AA4-86A8-7D48A2EB39E6}"/>
              </a:ext>
            </a:extLst>
          </p:cNvPr>
          <p:cNvSpPr>
            <a:spLocks noGrp="1"/>
          </p:cNvSpPr>
          <p:nvPr>
            <p:ph type="sldNum" sz="quarter" idx="12"/>
          </p:nvPr>
        </p:nvSpPr>
        <p:spPr/>
        <p:txBody>
          <a:bodyPr/>
          <a:lstStyle/>
          <a:p>
            <a:fld id="{6C6F0F55-18DD-47D2-9BD4-398C832D51B7}" type="slidenum">
              <a:rPr lang="en-US" smtClean="0"/>
              <a:pPr/>
              <a:t>22</a:t>
            </a:fld>
            <a:endParaRPr lang="en-US"/>
          </a:p>
        </p:txBody>
      </p:sp>
      <p:sp>
        <p:nvSpPr>
          <p:cNvPr id="6" name="TextBox 5">
            <a:extLst>
              <a:ext uri="{FF2B5EF4-FFF2-40B4-BE49-F238E27FC236}">
                <a16:creationId xmlns:a16="http://schemas.microsoft.com/office/drawing/2014/main" id="{696144F6-0659-C377-2097-E4AE9C2A517C}"/>
              </a:ext>
            </a:extLst>
          </p:cNvPr>
          <p:cNvSpPr txBox="1"/>
          <p:nvPr/>
        </p:nvSpPr>
        <p:spPr>
          <a:xfrm>
            <a:off x="11033514" y="6086475"/>
            <a:ext cx="899605" cy="261610"/>
          </a:xfrm>
          <a:prstGeom prst="rect">
            <a:avLst/>
          </a:prstGeom>
          <a:noFill/>
        </p:spPr>
        <p:txBody>
          <a:bodyPr wrap="none" lIns="91440" tIns="45720" rIns="91440" bIns="45720" rtlCol="0" anchor="t">
            <a:spAutoFit/>
          </a:bodyPr>
          <a:lstStyle/>
          <a:p>
            <a:r>
              <a:rPr lang="en-US" sz="1100"/>
              <a:t>Carrie &amp; Eric</a:t>
            </a:r>
          </a:p>
        </p:txBody>
      </p:sp>
    </p:spTree>
    <p:extLst>
      <p:ext uri="{BB962C8B-B14F-4D97-AF65-F5344CB8AC3E}">
        <p14:creationId xmlns:p14="http://schemas.microsoft.com/office/powerpoint/2010/main" val="2916608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B577D-9F43-459C-853D-1DEAF83BED23}"/>
              </a:ext>
            </a:extLst>
          </p:cNvPr>
          <p:cNvSpPr>
            <a:spLocks noGrp="1"/>
          </p:cNvSpPr>
          <p:nvPr>
            <p:ph type="title"/>
          </p:nvPr>
        </p:nvSpPr>
        <p:spPr>
          <a:xfrm>
            <a:off x="831850" y="1709739"/>
            <a:ext cx="10855324" cy="2271712"/>
          </a:xfrm>
        </p:spPr>
        <p:txBody>
          <a:bodyPr/>
          <a:lstStyle/>
          <a:p>
            <a:r>
              <a:rPr lang="en-US"/>
              <a:t>Working Session #1 Outcomes</a:t>
            </a:r>
          </a:p>
        </p:txBody>
      </p:sp>
      <p:sp>
        <p:nvSpPr>
          <p:cNvPr id="8" name="Text Placeholder 7">
            <a:extLst>
              <a:ext uri="{FF2B5EF4-FFF2-40B4-BE49-F238E27FC236}">
                <a16:creationId xmlns:a16="http://schemas.microsoft.com/office/drawing/2014/main" id="{3B39CEB3-1E2E-8261-7CED-8A7D3786FF61}"/>
              </a:ext>
            </a:extLst>
          </p:cNvPr>
          <p:cNvSpPr>
            <a:spLocks noGrp="1"/>
          </p:cNvSpPr>
          <p:nvPr>
            <p:ph type="body" idx="1"/>
          </p:nvPr>
        </p:nvSpPr>
        <p:spPr>
          <a:xfrm>
            <a:off x="831849" y="3981451"/>
            <a:ext cx="10855325" cy="2108199"/>
          </a:xfrm>
        </p:spPr>
        <p:txBody>
          <a:bodyPr/>
          <a:lstStyle/>
          <a:p>
            <a:r>
              <a:rPr lang="en-US" b="1">
                <a:solidFill>
                  <a:srgbClr val="0070C0"/>
                </a:solidFill>
              </a:rPr>
              <a:t>What did you say in the In-Person and Virtual Breakouts?</a:t>
            </a:r>
          </a:p>
        </p:txBody>
      </p:sp>
      <p:sp>
        <p:nvSpPr>
          <p:cNvPr id="4" name="Slide Number Placeholder 3">
            <a:extLst>
              <a:ext uri="{FF2B5EF4-FFF2-40B4-BE49-F238E27FC236}">
                <a16:creationId xmlns:a16="http://schemas.microsoft.com/office/drawing/2014/main" id="{AEE83827-7491-4AA4-86A8-7D48A2EB39E6}"/>
              </a:ext>
            </a:extLst>
          </p:cNvPr>
          <p:cNvSpPr>
            <a:spLocks noGrp="1"/>
          </p:cNvSpPr>
          <p:nvPr>
            <p:ph type="sldNum" sz="quarter" idx="12"/>
          </p:nvPr>
        </p:nvSpPr>
        <p:spPr/>
        <p:txBody>
          <a:bodyPr/>
          <a:lstStyle/>
          <a:p>
            <a:fld id="{6C6F0F55-18DD-47D2-9BD4-398C832D51B7}" type="slidenum">
              <a:rPr lang="en-US" smtClean="0"/>
              <a:pPr/>
              <a:t>23</a:t>
            </a:fld>
            <a:endParaRPr lang="en-US"/>
          </a:p>
        </p:txBody>
      </p:sp>
      <p:sp>
        <p:nvSpPr>
          <p:cNvPr id="6" name="TextBox 5">
            <a:extLst>
              <a:ext uri="{FF2B5EF4-FFF2-40B4-BE49-F238E27FC236}">
                <a16:creationId xmlns:a16="http://schemas.microsoft.com/office/drawing/2014/main" id="{C0D0B78B-FFF2-2513-79F9-0DC4870116A2}"/>
              </a:ext>
            </a:extLst>
          </p:cNvPr>
          <p:cNvSpPr txBox="1"/>
          <p:nvPr/>
        </p:nvSpPr>
        <p:spPr>
          <a:xfrm>
            <a:off x="10952313" y="6007428"/>
            <a:ext cx="1018227" cy="261610"/>
          </a:xfrm>
          <a:prstGeom prst="rect">
            <a:avLst/>
          </a:prstGeom>
          <a:noFill/>
        </p:spPr>
        <p:txBody>
          <a:bodyPr wrap="none" lIns="91440" tIns="45720" rIns="91440" bIns="45720" rtlCol="0" anchor="t">
            <a:spAutoFit/>
          </a:bodyPr>
          <a:lstStyle/>
          <a:p>
            <a:r>
              <a:rPr lang="en-US" sz="1100"/>
              <a:t>Carrie and Eric</a:t>
            </a:r>
            <a:endParaRPr lang="en-US"/>
          </a:p>
        </p:txBody>
      </p:sp>
    </p:spTree>
    <p:extLst>
      <p:ext uri="{BB962C8B-B14F-4D97-AF65-F5344CB8AC3E}">
        <p14:creationId xmlns:p14="http://schemas.microsoft.com/office/powerpoint/2010/main" val="2784784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B577D-9F43-459C-853D-1DEAF83BED23}"/>
              </a:ext>
            </a:extLst>
          </p:cNvPr>
          <p:cNvSpPr>
            <a:spLocks noGrp="1"/>
          </p:cNvSpPr>
          <p:nvPr>
            <p:ph type="title"/>
          </p:nvPr>
        </p:nvSpPr>
        <p:spPr>
          <a:xfrm>
            <a:off x="831850" y="1709739"/>
            <a:ext cx="10515600" cy="2271712"/>
          </a:xfrm>
        </p:spPr>
        <p:txBody>
          <a:bodyPr/>
          <a:lstStyle/>
          <a:p>
            <a:r>
              <a:rPr lang="en-US"/>
              <a:t>Working Session #2</a:t>
            </a:r>
          </a:p>
        </p:txBody>
      </p:sp>
      <p:sp>
        <p:nvSpPr>
          <p:cNvPr id="8" name="Text Placeholder 7">
            <a:extLst>
              <a:ext uri="{FF2B5EF4-FFF2-40B4-BE49-F238E27FC236}">
                <a16:creationId xmlns:a16="http://schemas.microsoft.com/office/drawing/2014/main" id="{3B39CEB3-1E2E-8261-7CED-8A7D3786FF61}"/>
              </a:ext>
            </a:extLst>
          </p:cNvPr>
          <p:cNvSpPr>
            <a:spLocks noGrp="1"/>
          </p:cNvSpPr>
          <p:nvPr>
            <p:ph type="body" idx="1"/>
          </p:nvPr>
        </p:nvSpPr>
        <p:spPr>
          <a:xfrm>
            <a:off x="831849" y="3981451"/>
            <a:ext cx="10855325" cy="2108199"/>
          </a:xfrm>
        </p:spPr>
        <p:txBody>
          <a:bodyPr/>
          <a:lstStyle/>
          <a:p>
            <a:r>
              <a:rPr lang="en-US" b="1">
                <a:solidFill>
                  <a:srgbClr val="0070C0"/>
                </a:solidFill>
              </a:rPr>
              <a:t>Parallel Sessions for In-Person and Virtual Attendees</a:t>
            </a:r>
          </a:p>
          <a:p>
            <a:r>
              <a:rPr lang="en-US" sz="2000" b="1">
                <a:solidFill>
                  <a:schemeClr val="tx1"/>
                </a:solidFill>
              </a:rPr>
              <a:t>How do we engage with the standards and conformity assessment organizations to support opportunities for YEPs?</a:t>
            </a:r>
            <a:endParaRPr lang="en-US" sz="1800" b="1">
              <a:solidFill>
                <a:schemeClr val="bg1">
                  <a:lumMod val="50000"/>
                </a:schemeClr>
              </a:solidFill>
            </a:endParaRPr>
          </a:p>
        </p:txBody>
      </p:sp>
      <p:sp>
        <p:nvSpPr>
          <p:cNvPr id="4" name="Slide Number Placeholder 3">
            <a:extLst>
              <a:ext uri="{FF2B5EF4-FFF2-40B4-BE49-F238E27FC236}">
                <a16:creationId xmlns:a16="http://schemas.microsoft.com/office/drawing/2014/main" id="{AEE83827-7491-4AA4-86A8-7D48A2EB39E6}"/>
              </a:ext>
            </a:extLst>
          </p:cNvPr>
          <p:cNvSpPr>
            <a:spLocks noGrp="1"/>
          </p:cNvSpPr>
          <p:nvPr>
            <p:ph type="sldNum" sz="quarter" idx="12"/>
          </p:nvPr>
        </p:nvSpPr>
        <p:spPr/>
        <p:txBody>
          <a:bodyPr/>
          <a:lstStyle/>
          <a:p>
            <a:fld id="{6C6F0F55-18DD-47D2-9BD4-398C832D51B7}" type="slidenum">
              <a:rPr lang="en-US" smtClean="0"/>
              <a:pPr/>
              <a:t>24</a:t>
            </a:fld>
            <a:endParaRPr lang="en-US"/>
          </a:p>
        </p:txBody>
      </p:sp>
      <p:sp>
        <p:nvSpPr>
          <p:cNvPr id="6" name="TextBox 5">
            <a:extLst>
              <a:ext uri="{FF2B5EF4-FFF2-40B4-BE49-F238E27FC236}">
                <a16:creationId xmlns:a16="http://schemas.microsoft.com/office/drawing/2014/main" id="{9F24779D-1328-455B-2706-ACD5328B90E2}"/>
              </a:ext>
            </a:extLst>
          </p:cNvPr>
          <p:cNvSpPr txBox="1"/>
          <p:nvPr/>
        </p:nvSpPr>
        <p:spPr>
          <a:xfrm>
            <a:off x="11068468" y="6023558"/>
            <a:ext cx="1018227" cy="261610"/>
          </a:xfrm>
          <a:prstGeom prst="rect">
            <a:avLst/>
          </a:prstGeom>
          <a:noFill/>
        </p:spPr>
        <p:txBody>
          <a:bodyPr wrap="none" lIns="91440" tIns="45720" rIns="91440" bIns="45720" rtlCol="0" anchor="t">
            <a:spAutoFit/>
          </a:bodyPr>
          <a:lstStyle/>
          <a:p>
            <a:r>
              <a:rPr lang="en-US" sz="1100"/>
              <a:t>Carrie and Eric</a:t>
            </a:r>
          </a:p>
        </p:txBody>
      </p:sp>
    </p:spTree>
    <p:extLst>
      <p:ext uri="{BB962C8B-B14F-4D97-AF65-F5344CB8AC3E}">
        <p14:creationId xmlns:p14="http://schemas.microsoft.com/office/powerpoint/2010/main" val="1142274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B577D-9F43-459C-853D-1DEAF83BED23}"/>
              </a:ext>
            </a:extLst>
          </p:cNvPr>
          <p:cNvSpPr>
            <a:spLocks noGrp="1"/>
          </p:cNvSpPr>
          <p:nvPr>
            <p:ph type="title"/>
          </p:nvPr>
        </p:nvSpPr>
        <p:spPr>
          <a:xfrm>
            <a:off x="831850" y="1709739"/>
            <a:ext cx="10855324" cy="2271712"/>
          </a:xfrm>
        </p:spPr>
        <p:txBody>
          <a:bodyPr/>
          <a:lstStyle/>
          <a:p>
            <a:r>
              <a:rPr lang="en-US"/>
              <a:t>Working Session #2 Outcomes</a:t>
            </a:r>
          </a:p>
        </p:txBody>
      </p:sp>
      <p:sp>
        <p:nvSpPr>
          <p:cNvPr id="8" name="Text Placeholder 7">
            <a:extLst>
              <a:ext uri="{FF2B5EF4-FFF2-40B4-BE49-F238E27FC236}">
                <a16:creationId xmlns:a16="http://schemas.microsoft.com/office/drawing/2014/main" id="{3B39CEB3-1E2E-8261-7CED-8A7D3786FF61}"/>
              </a:ext>
            </a:extLst>
          </p:cNvPr>
          <p:cNvSpPr>
            <a:spLocks noGrp="1"/>
          </p:cNvSpPr>
          <p:nvPr>
            <p:ph type="body" idx="1"/>
          </p:nvPr>
        </p:nvSpPr>
        <p:spPr>
          <a:xfrm>
            <a:off x="831849" y="3981451"/>
            <a:ext cx="10855325" cy="2108199"/>
          </a:xfrm>
        </p:spPr>
        <p:txBody>
          <a:bodyPr/>
          <a:lstStyle/>
          <a:p>
            <a:r>
              <a:rPr lang="en-US" b="1">
                <a:solidFill>
                  <a:srgbClr val="0070C0"/>
                </a:solidFill>
              </a:rPr>
              <a:t>What did you say in the In-Person and Virtual Breakouts?</a:t>
            </a:r>
          </a:p>
        </p:txBody>
      </p:sp>
      <p:sp>
        <p:nvSpPr>
          <p:cNvPr id="4" name="Slide Number Placeholder 3">
            <a:extLst>
              <a:ext uri="{FF2B5EF4-FFF2-40B4-BE49-F238E27FC236}">
                <a16:creationId xmlns:a16="http://schemas.microsoft.com/office/drawing/2014/main" id="{AEE83827-7491-4AA4-86A8-7D48A2EB39E6}"/>
              </a:ext>
            </a:extLst>
          </p:cNvPr>
          <p:cNvSpPr>
            <a:spLocks noGrp="1"/>
          </p:cNvSpPr>
          <p:nvPr>
            <p:ph type="sldNum" sz="quarter" idx="12"/>
          </p:nvPr>
        </p:nvSpPr>
        <p:spPr/>
        <p:txBody>
          <a:bodyPr/>
          <a:lstStyle/>
          <a:p>
            <a:fld id="{6C6F0F55-18DD-47D2-9BD4-398C832D51B7}" type="slidenum">
              <a:rPr lang="en-US" smtClean="0"/>
              <a:pPr/>
              <a:t>25</a:t>
            </a:fld>
            <a:endParaRPr lang="en-US"/>
          </a:p>
        </p:txBody>
      </p:sp>
      <p:sp>
        <p:nvSpPr>
          <p:cNvPr id="2" name="TextBox 1">
            <a:extLst>
              <a:ext uri="{FF2B5EF4-FFF2-40B4-BE49-F238E27FC236}">
                <a16:creationId xmlns:a16="http://schemas.microsoft.com/office/drawing/2014/main" id="{758AAF53-DEA5-89D5-945D-312D75FAF5BB}"/>
              </a:ext>
            </a:extLst>
          </p:cNvPr>
          <p:cNvSpPr txBox="1"/>
          <p:nvPr/>
        </p:nvSpPr>
        <p:spPr>
          <a:xfrm>
            <a:off x="11068468" y="6023558"/>
            <a:ext cx="1018227" cy="261610"/>
          </a:xfrm>
          <a:prstGeom prst="rect">
            <a:avLst/>
          </a:prstGeom>
          <a:noFill/>
        </p:spPr>
        <p:txBody>
          <a:bodyPr wrap="none" lIns="91440" tIns="45720" rIns="91440" bIns="45720" rtlCol="0" anchor="t">
            <a:spAutoFit/>
          </a:bodyPr>
          <a:lstStyle/>
          <a:p>
            <a:r>
              <a:rPr lang="en-US" sz="1100"/>
              <a:t>Carrie and Eric</a:t>
            </a:r>
          </a:p>
        </p:txBody>
      </p:sp>
    </p:spTree>
    <p:extLst>
      <p:ext uri="{BB962C8B-B14F-4D97-AF65-F5344CB8AC3E}">
        <p14:creationId xmlns:p14="http://schemas.microsoft.com/office/powerpoint/2010/main" val="2972303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B577D-9F43-459C-853D-1DEAF83BED23}"/>
              </a:ext>
            </a:extLst>
          </p:cNvPr>
          <p:cNvSpPr>
            <a:spLocks noGrp="1"/>
          </p:cNvSpPr>
          <p:nvPr>
            <p:ph type="title"/>
          </p:nvPr>
        </p:nvSpPr>
        <p:spPr/>
        <p:txBody>
          <a:bodyPr/>
          <a:lstStyle/>
          <a:p>
            <a:r>
              <a:rPr lang="en-US"/>
              <a:t>Wrap Up</a:t>
            </a:r>
          </a:p>
        </p:txBody>
      </p:sp>
      <p:sp>
        <p:nvSpPr>
          <p:cNvPr id="8" name="Text Placeholder 7">
            <a:extLst>
              <a:ext uri="{FF2B5EF4-FFF2-40B4-BE49-F238E27FC236}">
                <a16:creationId xmlns:a16="http://schemas.microsoft.com/office/drawing/2014/main" id="{3B39CEB3-1E2E-8261-7CED-8A7D3786FF61}"/>
              </a:ext>
            </a:extLst>
          </p:cNvPr>
          <p:cNvSpPr>
            <a:spLocks noGrp="1"/>
          </p:cNvSpPr>
          <p:nvPr>
            <p:ph type="body" idx="1"/>
          </p:nvPr>
        </p:nvSpPr>
        <p:spPr/>
        <p:txBody>
          <a:bodyPr/>
          <a:lstStyle/>
          <a:p>
            <a:r>
              <a:rPr lang="en-US" b="1">
                <a:solidFill>
                  <a:schemeClr val="tx1"/>
                </a:solidFill>
              </a:rPr>
              <a:t>Major Takeaways</a:t>
            </a:r>
          </a:p>
          <a:p>
            <a:r>
              <a:rPr lang="en-US" b="1">
                <a:solidFill>
                  <a:schemeClr val="tx1"/>
                </a:solidFill>
              </a:rPr>
              <a:t>Next Steps</a:t>
            </a:r>
          </a:p>
        </p:txBody>
      </p:sp>
      <p:sp>
        <p:nvSpPr>
          <p:cNvPr id="4" name="Slide Number Placeholder 3">
            <a:extLst>
              <a:ext uri="{FF2B5EF4-FFF2-40B4-BE49-F238E27FC236}">
                <a16:creationId xmlns:a16="http://schemas.microsoft.com/office/drawing/2014/main" id="{AEE83827-7491-4AA4-86A8-7D48A2EB39E6}"/>
              </a:ext>
            </a:extLst>
          </p:cNvPr>
          <p:cNvSpPr>
            <a:spLocks noGrp="1"/>
          </p:cNvSpPr>
          <p:nvPr>
            <p:ph type="sldNum" sz="quarter" idx="12"/>
          </p:nvPr>
        </p:nvSpPr>
        <p:spPr/>
        <p:txBody>
          <a:bodyPr/>
          <a:lstStyle/>
          <a:p>
            <a:fld id="{6C6F0F55-18DD-47D2-9BD4-398C832D51B7}" type="slidenum">
              <a:rPr lang="en-US" smtClean="0"/>
              <a:pPr/>
              <a:t>26</a:t>
            </a:fld>
            <a:endParaRPr lang="en-US"/>
          </a:p>
        </p:txBody>
      </p:sp>
      <p:sp>
        <p:nvSpPr>
          <p:cNvPr id="6" name="TextBox 5">
            <a:extLst>
              <a:ext uri="{FF2B5EF4-FFF2-40B4-BE49-F238E27FC236}">
                <a16:creationId xmlns:a16="http://schemas.microsoft.com/office/drawing/2014/main" id="{96290646-EC7E-CC8D-30E4-2E0EDD2DC584}"/>
              </a:ext>
            </a:extLst>
          </p:cNvPr>
          <p:cNvSpPr txBox="1"/>
          <p:nvPr/>
        </p:nvSpPr>
        <p:spPr>
          <a:xfrm>
            <a:off x="11662688" y="6086475"/>
            <a:ext cx="529312" cy="261610"/>
          </a:xfrm>
          <a:prstGeom prst="rect">
            <a:avLst/>
          </a:prstGeom>
          <a:noFill/>
        </p:spPr>
        <p:txBody>
          <a:bodyPr wrap="none" rtlCol="0">
            <a:spAutoFit/>
          </a:bodyPr>
          <a:lstStyle/>
          <a:p>
            <a:r>
              <a:rPr lang="en-US" sz="1100"/>
              <a:t>Carrie</a:t>
            </a:r>
          </a:p>
        </p:txBody>
      </p:sp>
    </p:spTree>
    <p:extLst>
      <p:ext uri="{BB962C8B-B14F-4D97-AF65-F5344CB8AC3E}">
        <p14:creationId xmlns:p14="http://schemas.microsoft.com/office/powerpoint/2010/main" val="3823155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B577D-9F43-459C-853D-1DEAF83BED23}"/>
              </a:ext>
            </a:extLst>
          </p:cNvPr>
          <p:cNvSpPr>
            <a:spLocks noGrp="1"/>
          </p:cNvSpPr>
          <p:nvPr>
            <p:ph type="title"/>
          </p:nvPr>
        </p:nvSpPr>
        <p:spPr/>
        <p:txBody>
          <a:bodyPr>
            <a:normAutofit/>
          </a:bodyPr>
          <a:lstStyle/>
          <a:p>
            <a:r>
              <a:rPr lang="en-US"/>
              <a:t>Thank you!</a:t>
            </a:r>
          </a:p>
        </p:txBody>
      </p:sp>
      <p:sp>
        <p:nvSpPr>
          <p:cNvPr id="7" name="Text Placeholder 6">
            <a:extLst>
              <a:ext uri="{FF2B5EF4-FFF2-40B4-BE49-F238E27FC236}">
                <a16:creationId xmlns:a16="http://schemas.microsoft.com/office/drawing/2014/main" id="{CF3B4A79-AB78-5972-24D0-A984B6BE0CED}"/>
              </a:ext>
            </a:extLst>
          </p:cNvPr>
          <p:cNvSpPr>
            <a:spLocks noGrp="1"/>
          </p:cNvSpPr>
          <p:nvPr>
            <p:ph type="body" idx="1"/>
          </p:nvPr>
        </p:nvSpPr>
        <p:spPr/>
        <p:txBody>
          <a:bodyPr>
            <a:normAutofit fontScale="92500"/>
          </a:bodyPr>
          <a:lstStyle/>
          <a:p>
            <a:r>
              <a:rPr lang="en-US">
                <a:solidFill>
                  <a:schemeClr val="tx1"/>
                </a:solidFill>
              </a:rPr>
              <a:t>For more information on USNC Young and Emerging Professionals, </a:t>
            </a:r>
            <a:br>
              <a:rPr lang="en-US">
                <a:solidFill>
                  <a:schemeClr val="tx1"/>
                </a:solidFill>
              </a:rPr>
            </a:br>
            <a:r>
              <a:rPr lang="en-US">
                <a:solidFill>
                  <a:schemeClr val="tx1"/>
                </a:solidFill>
              </a:rPr>
              <a:t>please visit our website or contact </a:t>
            </a:r>
            <a:r>
              <a:rPr lang="en-US">
                <a:solidFill>
                  <a:schemeClr val="tx1"/>
                </a:solidFill>
                <a:hlinkClick r:id="rId2"/>
              </a:rPr>
              <a:t>usnc@ansi.org</a:t>
            </a:r>
            <a:r>
              <a:rPr lang="en-US">
                <a:solidFill>
                  <a:schemeClr val="tx1"/>
                </a:solidFill>
              </a:rPr>
              <a:t> </a:t>
            </a:r>
            <a:br>
              <a:rPr lang="en-US">
                <a:solidFill>
                  <a:schemeClr val="tx1"/>
                </a:solidFill>
              </a:rPr>
            </a:br>
            <a:br>
              <a:rPr lang="en-US">
                <a:solidFill>
                  <a:schemeClr val="tx1"/>
                </a:solidFill>
              </a:rPr>
            </a:br>
            <a:r>
              <a:rPr lang="en-US" sz="2200" b="1">
                <a:solidFill>
                  <a:srgbClr val="00A69C"/>
                </a:solidFill>
              </a:rPr>
              <a:t>www.ansi.org/usnc-iec/programs-activities/young-and-emerging-professionals</a:t>
            </a:r>
            <a:endParaRPr lang="en-US">
              <a:solidFill>
                <a:srgbClr val="00A69C"/>
              </a:solidFill>
            </a:endParaRPr>
          </a:p>
        </p:txBody>
      </p:sp>
      <p:sp>
        <p:nvSpPr>
          <p:cNvPr id="4" name="Slide Number Placeholder 3">
            <a:extLst>
              <a:ext uri="{FF2B5EF4-FFF2-40B4-BE49-F238E27FC236}">
                <a16:creationId xmlns:a16="http://schemas.microsoft.com/office/drawing/2014/main" id="{AEE83827-7491-4AA4-86A8-7D48A2EB39E6}"/>
              </a:ext>
            </a:extLst>
          </p:cNvPr>
          <p:cNvSpPr>
            <a:spLocks noGrp="1"/>
          </p:cNvSpPr>
          <p:nvPr>
            <p:ph type="sldNum" sz="quarter" idx="12"/>
          </p:nvPr>
        </p:nvSpPr>
        <p:spPr/>
        <p:txBody>
          <a:bodyPr/>
          <a:lstStyle/>
          <a:p>
            <a:fld id="{6C6F0F55-18DD-47D2-9BD4-398C832D51B7}" type="slidenum">
              <a:rPr lang="en-US" smtClean="0"/>
              <a:pPr/>
              <a:t>27</a:t>
            </a:fld>
            <a:endParaRPr lang="en-US"/>
          </a:p>
        </p:txBody>
      </p:sp>
      <p:sp>
        <p:nvSpPr>
          <p:cNvPr id="8" name="TextBox 7">
            <a:extLst>
              <a:ext uri="{FF2B5EF4-FFF2-40B4-BE49-F238E27FC236}">
                <a16:creationId xmlns:a16="http://schemas.microsoft.com/office/drawing/2014/main" id="{04D22912-F4EF-90A5-9C20-BD6E7C14545A}"/>
              </a:ext>
            </a:extLst>
          </p:cNvPr>
          <p:cNvSpPr txBox="1"/>
          <p:nvPr/>
        </p:nvSpPr>
        <p:spPr>
          <a:xfrm>
            <a:off x="11662688" y="6086475"/>
            <a:ext cx="529312" cy="261610"/>
          </a:xfrm>
          <a:prstGeom prst="rect">
            <a:avLst/>
          </a:prstGeom>
          <a:noFill/>
        </p:spPr>
        <p:txBody>
          <a:bodyPr wrap="none" rtlCol="0">
            <a:spAutoFit/>
          </a:bodyPr>
          <a:lstStyle/>
          <a:p>
            <a:r>
              <a:rPr lang="en-US" sz="1100"/>
              <a:t>Carrie</a:t>
            </a:r>
          </a:p>
        </p:txBody>
      </p:sp>
    </p:spTree>
    <p:extLst>
      <p:ext uri="{BB962C8B-B14F-4D97-AF65-F5344CB8AC3E}">
        <p14:creationId xmlns:p14="http://schemas.microsoft.com/office/powerpoint/2010/main" val="2604627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7325B-019E-4247-BEA8-2FDE5CA293D0}"/>
              </a:ext>
            </a:extLst>
          </p:cNvPr>
          <p:cNvSpPr>
            <a:spLocks noGrp="1"/>
          </p:cNvSpPr>
          <p:nvPr>
            <p:ph type="title"/>
          </p:nvPr>
        </p:nvSpPr>
        <p:spPr>
          <a:xfrm>
            <a:off x="838200" y="365126"/>
            <a:ext cx="10515600" cy="1041644"/>
          </a:xfrm>
        </p:spPr>
        <p:txBody>
          <a:bodyPr>
            <a:normAutofit/>
          </a:bodyPr>
          <a:lstStyle/>
          <a:p>
            <a:r>
              <a:rPr lang="en-US" sz="3000"/>
              <a:t>Other World Standards Week Events of Interest</a:t>
            </a:r>
          </a:p>
        </p:txBody>
      </p:sp>
      <p:sp>
        <p:nvSpPr>
          <p:cNvPr id="9" name="Content Placeholder 8">
            <a:extLst>
              <a:ext uri="{FF2B5EF4-FFF2-40B4-BE49-F238E27FC236}">
                <a16:creationId xmlns:a16="http://schemas.microsoft.com/office/drawing/2014/main" id="{1B41A095-0B50-452B-8D96-69A2D872A158}"/>
              </a:ext>
            </a:extLst>
          </p:cNvPr>
          <p:cNvSpPr>
            <a:spLocks noGrp="1"/>
          </p:cNvSpPr>
          <p:nvPr>
            <p:ph idx="1"/>
          </p:nvPr>
        </p:nvSpPr>
        <p:spPr>
          <a:xfrm>
            <a:off x="838200" y="1567543"/>
            <a:ext cx="7158318" cy="4609420"/>
          </a:xfrm>
        </p:spPr>
        <p:txBody>
          <a:bodyPr>
            <a:normAutofit fontScale="55000" lnSpcReduction="20000"/>
          </a:bodyPr>
          <a:lstStyle/>
          <a:p>
            <a:pPr marL="0" indent="0">
              <a:buNone/>
            </a:pPr>
            <a:r>
              <a:rPr lang="en-US" sz="2900" b="1">
                <a:solidFill>
                  <a:srgbClr val="00A69C"/>
                </a:solidFill>
              </a:rPr>
              <a:t>WEDNESDAY </a:t>
            </a:r>
          </a:p>
          <a:p>
            <a:pPr marL="0" indent="0">
              <a:buNone/>
            </a:pPr>
            <a:r>
              <a:rPr lang="en-US" b="1"/>
              <a:t>WSW Spring Conference: Technology and the Workforce</a:t>
            </a:r>
          </a:p>
          <a:p>
            <a:pPr marL="0" indent="0">
              <a:buNone/>
            </a:pPr>
            <a:r>
              <a:rPr lang="en-US"/>
              <a:t>10 am – 3 pm ET</a:t>
            </a:r>
          </a:p>
          <a:p>
            <a:pPr marL="0" indent="0">
              <a:buNone/>
            </a:pPr>
            <a:endParaRPr lang="en-US"/>
          </a:p>
          <a:p>
            <a:pPr marL="0" indent="0">
              <a:buNone/>
            </a:pPr>
            <a:r>
              <a:rPr lang="en-US" b="1"/>
              <a:t>ANSI Leadership and Service Awards (honoring 2020-2021 awardees)</a:t>
            </a:r>
          </a:p>
          <a:p>
            <a:pPr marL="0" indent="0">
              <a:buNone/>
            </a:pPr>
            <a:r>
              <a:rPr lang="en-US"/>
              <a:t>6 pm – 9:30 pm ET</a:t>
            </a:r>
          </a:p>
          <a:p>
            <a:pPr marL="0" indent="0">
              <a:buNone/>
            </a:pPr>
            <a:r>
              <a:rPr lang="en-US"/>
              <a:t>Reception: 6-7 pm</a:t>
            </a:r>
          </a:p>
          <a:p>
            <a:pPr marL="0" indent="0">
              <a:buNone/>
            </a:pPr>
            <a:r>
              <a:rPr lang="en-US"/>
              <a:t>Dinner: 7-9:30 pm</a:t>
            </a:r>
          </a:p>
          <a:p>
            <a:pPr marL="0" indent="0">
              <a:buNone/>
            </a:pPr>
            <a:endParaRPr lang="en-US"/>
          </a:p>
          <a:p>
            <a:pPr marL="0" indent="0">
              <a:buNone/>
            </a:pPr>
            <a:r>
              <a:rPr lang="en-US" sz="2900" b="1">
                <a:solidFill>
                  <a:srgbClr val="00A69C"/>
                </a:solidFill>
              </a:rPr>
              <a:t>THURSDAY </a:t>
            </a:r>
          </a:p>
          <a:p>
            <a:pPr marL="0" indent="0">
              <a:buNone/>
            </a:pPr>
            <a:r>
              <a:rPr lang="en-US" b="1"/>
              <a:t>ANSI Legal Issues Forum: Forensic Standards and Conformity Assessment</a:t>
            </a:r>
          </a:p>
          <a:p>
            <a:pPr marL="0" indent="0">
              <a:buNone/>
            </a:pPr>
            <a:r>
              <a:rPr lang="en-US"/>
              <a:t>10 am – 3 pm ET</a:t>
            </a:r>
          </a:p>
          <a:p>
            <a:pPr marL="0" indent="0">
              <a:buNone/>
            </a:pPr>
            <a:endParaRPr lang="en-US"/>
          </a:p>
          <a:p>
            <a:pPr marL="0" indent="0">
              <a:buNone/>
            </a:pPr>
            <a:r>
              <a:rPr lang="en-US" b="1"/>
              <a:t>U.S. Celebration of World Standards Day (2021 theme)</a:t>
            </a:r>
          </a:p>
          <a:p>
            <a:pPr marL="0" indent="0">
              <a:buNone/>
            </a:pPr>
            <a:r>
              <a:rPr lang="en-US"/>
              <a:t>5:30 pm – 9 pm ET</a:t>
            </a:r>
          </a:p>
          <a:p>
            <a:pPr marL="457200" lvl="1" indent="0">
              <a:buNone/>
            </a:pPr>
            <a:endParaRPr lang="en-US"/>
          </a:p>
        </p:txBody>
      </p:sp>
      <p:sp>
        <p:nvSpPr>
          <p:cNvPr id="4" name="Slide Number Placeholder 3">
            <a:extLst>
              <a:ext uri="{FF2B5EF4-FFF2-40B4-BE49-F238E27FC236}">
                <a16:creationId xmlns:a16="http://schemas.microsoft.com/office/drawing/2014/main" id="{F0735F52-341B-496F-A645-FD69D347DC5E}"/>
              </a:ext>
            </a:extLst>
          </p:cNvPr>
          <p:cNvSpPr>
            <a:spLocks noGrp="1"/>
          </p:cNvSpPr>
          <p:nvPr>
            <p:ph type="sldNum" sz="quarter" idx="12"/>
          </p:nvPr>
        </p:nvSpPr>
        <p:spPr>
          <a:xfrm>
            <a:off x="8745073" y="6507070"/>
            <a:ext cx="2743200" cy="365125"/>
          </a:xfrm>
        </p:spPr>
        <p:txBody>
          <a:bodyPr/>
          <a:lstStyle/>
          <a:p>
            <a:fld id="{6C6F0F55-18DD-47D2-9BD4-398C832D51B7}" type="slidenum">
              <a:rPr lang="en-US" smtClean="0"/>
              <a:pPr/>
              <a:t>28</a:t>
            </a:fld>
            <a:endParaRPr lang="en-US"/>
          </a:p>
        </p:txBody>
      </p:sp>
      <p:sp>
        <p:nvSpPr>
          <p:cNvPr id="3" name="TextBox 2">
            <a:extLst>
              <a:ext uri="{FF2B5EF4-FFF2-40B4-BE49-F238E27FC236}">
                <a16:creationId xmlns:a16="http://schemas.microsoft.com/office/drawing/2014/main" id="{BCD07466-C4FB-123F-49F7-8F86641F2EC8}"/>
              </a:ext>
            </a:extLst>
          </p:cNvPr>
          <p:cNvSpPr txBox="1"/>
          <p:nvPr/>
        </p:nvSpPr>
        <p:spPr>
          <a:xfrm>
            <a:off x="8839200" y="1640782"/>
            <a:ext cx="2514600" cy="1200329"/>
          </a:xfrm>
          <a:prstGeom prst="rect">
            <a:avLst/>
          </a:prstGeom>
          <a:noFill/>
          <a:ln>
            <a:solidFill>
              <a:srgbClr val="00A69C"/>
            </a:solidFill>
          </a:ln>
        </p:spPr>
        <p:txBody>
          <a:bodyPr wrap="square" rtlCol="0">
            <a:spAutoFit/>
          </a:bodyPr>
          <a:lstStyle/>
          <a:p>
            <a:r>
              <a:rPr lang="en-US" b="1"/>
              <a:t>For more information </a:t>
            </a:r>
            <a:br>
              <a:rPr lang="en-US" b="1"/>
            </a:br>
            <a:r>
              <a:rPr lang="en-US" b="1"/>
              <a:t>and to register, visit</a:t>
            </a:r>
            <a:br>
              <a:rPr lang="en-US" b="1"/>
            </a:br>
            <a:endParaRPr lang="en-US" b="1"/>
          </a:p>
          <a:p>
            <a:r>
              <a:rPr lang="en-US" b="1">
                <a:solidFill>
                  <a:srgbClr val="00A69C"/>
                </a:solidFill>
              </a:rPr>
              <a:t>www.ansi.org/wsweek</a:t>
            </a:r>
          </a:p>
        </p:txBody>
      </p:sp>
      <p:sp>
        <p:nvSpPr>
          <p:cNvPr id="6" name="TextBox 5">
            <a:extLst>
              <a:ext uri="{FF2B5EF4-FFF2-40B4-BE49-F238E27FC236}">
                <a16:creationId xmlns:a16="http://schemas.microsoft.com/office/drawing/2014/main" id="{B3152FB5-C2F0-4C3C-93A1-233DADAF1443}"/>
              </a:ext>
            </a:extLst>
          </p:cNvPr>
          <p:cNvSpPr txBox="1"/>
          <p:nvPr/>
        </p:nvSpPr>
        <p:spPr>
          <a:xfrm>
            <a:off x="11662688" y="6086475"/>
            <a:ext cx="529312" cy="261610"/>
          </a:xfrm>
          <a:prstGeom prst="rect">
            <a:avLst/>
          </a:prstGeom>
          <a:noFill/>
        </p:spPr>
        <p:txBody>
          <a:bodyPr wrap="none" rtlCol="0">
            <a:spAutoFit/>
          </a:bodyPr>
          <a:lstStyle/>
          <a:p>
            <a:r>
              <a:rPr lang="en-US" sz="1100"/>
              <a:t>Carrie</a:t>
            </a:r>
          </a:p>
        </p:txBody>
      </p:sp>
    </p:spTree>
    <p:extLst>
      <p:ext uri="{BB962C8B-B14F-4D97-AF65-F5344CB8AC3E}">
        <p14:creationId xmlns:p14="http://schemas.microsoft.com/office/powerpoint/2010/main" val="657167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B577D-9F43-459C-853D-1DEAF83BED23}"/>
              </a:ext>
            </a:extLst>
          </p:cNvPr>
          <p:cNvSpPr>
            <a:spLocks noGrp="1"/>
          </p:cNvSpPr>
          <p:nvPr>
            <p:ph type="title"/>
          </p:nvPr>
        </p:nvSpPr>
        <p:spPr/>
        <p:txBody>
          <a:bodyPr/>
          <a:lstStyle/>
          <a:p>
            <a:r>
              <a:rPr lang="en-US" sz="5400"/>
              <a:t>Networking Reception</a:t>
            </a:r>
            <a:endParaRPr lang="en-US" sz="3000" b="0"/>
          </a:p>
        </p:txBody>
      </p:sp>
      <p:sp>
        <p:nvSpPr>
          <p:cNvPr id="2" name="Text Placeholder 1">
            <a:extLst>
              <a:ext uri="{FF2B5EF4-FFF2-40B4-BE49-F238E27FC236}">
                <a16:creationId xmlns:a16="http://schemas.microsoft.com/office/drawing/2014/main" id="{1816A1DC-81D2-6637-93F3-8740879862D3}"/>
              </a:ext>
            </a:extLst>
          </p:cNvPr>
          <p:cNvSpPr>
            <a:spLocks noGrp="1"/>
          </p:cNvSpPr>
          <p:nvPr>
            <p:ph type="body" idx="1"/>
          </p:nvPr>
        </p:nvSpPr>
        <p:spPr/>
        <p:txBody>
          <a:bodyPr vert="horz" lIns="91440" tIns="45720" rIns="91440" bIns="45720" rtlCol="0" anchor="t">
            <a:normAutofit lnSpcReduction="10000"/>
          </a:bodyPr>
          <a:lstStyle/>
          <a:p>
            <a:r>
              <a:rPr lang="en-US">
                <a:solidFill>
                  <a:schemeClr val="tx1"/>
                </a:solidFill>
              </a:rPr>
              <a:t>4:00pm to 6:00pm</a:t>
            </a:r>
          </a:p>
          <a:p>
            <a:r>
              <a:rPr lang="en-US">
                <a:solidFill>
                  <a:schemeClr val="tx1"/>
                </a:solidFill>
                <a:latin typeface="Century Gothic"/>
              </a:rPr>
              <a:t>Join us for happy hour and a chance to connect with </a:t>
            </a:r>
            <a:br>
              <a:rPr lang="en-US"/>
            </a:br>
            <a:r>
              <a:rPr lang="en-US">
                <a:solidFill>
                  <a:schemeClr val="tx1"/>
                </a:solidFill>
                <a:latin typeface="Century Gothic"/>
              </a:rPr>
              <a:t>YEP, USNC, and ANSI members!</a:t>
            </a:r>
          </a:p>
          <a:p>
            <a:r>
              <a:rPr lang="en-US" sz="1600" i="1">
                <a:solidFill>
                  <a:schemeClr val="tx1"/>
                </a:solidFill>
                <a:latin typeface="Century Gothic"/>
              </a:rPr>
              <a:t>In person attendees only*</a:t>
            </a:r>
            <a:endParaRPr lang="en-US" sz="1600" i="1">
              <a:solidFill>
                <a:schemeClr val="tx1"/>
              </a:solidFill>
            </a:endParaRPr>
          </a:p>
          <a:p>
            <a:endParaRPr lang="en-US">
              <a:solidFill>
                <a:srgbClr val="898989"/>
              </a:solidFill>
            </a:endParaRPr>
          </a:p>
        </p:txBody>
      </p:sp>
      <p:sp>
        <p:nvSpPr>
          <p:cNvPr id="4" name="Slide Number Placeholder 3">
            <a:extLst>
              <a:ext uri="{FF2B5EF4-FFF2-40B4-BE49-F238E27FC236}">
                <a16:creationId xmlns:a16="http://schemas.microsoft.com/office/drawing/2014/main" id="{AEE83827-7491-4AA4-86A8-7D48A2EB39E6}"/>
              </a:ext>
            </a:extLst>
          </p:cNvPr>
          <p:cNvSpPr>
            <a:spLocks noGrp="1"/>
          </p:cNvSpPr>
          <p:nvPr>
            <p:ph type="sldNum" sz="quarter" idx="12"/>
          </p:nvPr>
        </p:nvSpPr>
        <p:spPr/>
        <p:txBody>
          <a:bodyPr/>
          <a:lstStyle/>
          <a:p>
            <a:fld id="{6C6F0F55-18DD-47D2-9BD4-398C832D51B7}" type="slidenum">
              <a:rPr lang="en-US" smtClean="0"/>
              <a:t>29</a:t>
            </a:fld>
            <a:endParaRPr lang="en-US"/>
          </a:p>
        </p:txBody>
      </p:sp>
    </p:spTree>
    <p:extLst>
      <p:ext uri="{BB962C8B-B14F-4D97-AF65-F5344CB8AC3E}">
        <p14:creationId xmlns:p14="http://schemas.microsoft.com/office/powerpoint/2010/main" val="4195249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63928" y="1567543"/>
            <a:ext cx="3272922" cy="3692774"/>
          </a:xfrm>
        </p:spPr>
        <p:txBody>
          <a:bodyPr vert="horz" lIns="91440" tIns="45720" rIns="91440" bIns="45720" rtlCol="0" anchor="t">
            <a:normAutofit/>
          </a:bodyPr>
          <a:lstStyle/>
          <a:p>
            <a:pPr marL="0" indent="0">
              <a:lnSpc>
                <a:spcPct val="114000"/>
              </a:lnSpc>
              <a:spcBef>
                <a:spcPts val="0"/>
              </a:spcBef>
              <a:buNone/>
            </a:pPr>
            <a:r>
              <a:rPr lang="en-US" b="1" dirty="0"/>
              <a:t>Carrie Schmaus</a:t>
            </a:r>
          </a:p>
          <a:p>
            <a:pPr marL="0" indent="0">
              <a:lnSpc>
                <a:spcPct val="114000"/>
              </a:lnSpc>
              <a:spcBef>
                <a:spcPts val="0"/>
              </a:spcBef>
              <a:buNone/>
            </a:pPr>
            <a:r>
              <a:rPr lang="en-US" sz="2000" dirty="0">
                <a:latin typeface="Century Gothic"/>
              </a:rPr>
              <a:t>U.S. Department</a:t>
            </a:r>
            <a:br>
              <a:rPr lang="en-US" sz="2000" dirty="0"/>
            </a:br>
            <a:r>
              <a:rPr lang="en-US" sz="2000" dirty="0">
                <a:latin typeface="Century Gothic"/>
              </a:rPr>
              <a:t>of Energy</a:t>
            </a:r>
            <a:br>
              <a:rPr lang="en-US" sz="2000" dirty="0"/>
            </a:br>
            <a:endParaRPr lang="en-US" sz="2000"/>
          </a:p>
          <a:p>
            <a:pPr marL="0" indent="0">
              <a:lnSpc>
                <a:spcPct val="114000"/>
              </a:lnSpc>
              <a:spcBef>
                <a:spcPts val="0"/>
              </a:spcBef>
              <a:buNone/>
            </a:pPr>
            <a:endParaRPr lang="en-US" b="1"/>
          </a:p>
          <a:p>
            <a:pPr marL="0" indent="0">
              <a:lnSpc>
                <a:spcPct val="113999"/>
              </a:lnSpc>
              <a:spcBef>
                <a:spcPts val="0"/>
              </a:spcBef>
              <a:buNone/>
            </a:pPr>
            <a:r>
              <a:rPr lang="en-US" b="1" dirty="0">
                <a:latin typeface="Century Gothic"/>
              </a:rPr>
              <a:t>Wallie Zoller </a:t>
            </a:r>
            <a:endParaRPr lang="en-US" dirty="0"/>
          </a:p>
          <a:p>
            <a:pPr marL="0" indent="0">
              <a:lnSpc>
                <a:spcPct val="113999"/>
              </a:lnSpc>
              <a:spcBef>
                <a:spcPts val="0"/>
              </a:spcBef>
              <a:buNone/>
            </a:pPr>
            <a:r>
              <a:rPr lang="en-US" sz="2000" dirty="0">
                <a:latin typeface="Century Gothic"/>
              </a:rPr>
              <a:t>Rockwell Automation</a:t>
            </a:r>
            <a:endParaRPr lang="en-US" sz="2000" dirty="0"/>
          </a:p>
        </p:txBody>
      </p:sp>
      <p:sp>
        <p:nvSpPr>
          <p:cNvPr id="4" name="Slide Number Placeholder 3"/>
          <p:cNvSpPr>
            <a:spLocks noGrp="1"/>
          </p:cNvSpPr>
          <p:nvPr>
            <p:ph type="sldNum" sz="quarter" idx="12"/>
          </p:nvPr>
        </p:nvSpPr>
        <p:spPr/>
        <p:txBody>
          <a:bodyPr/>
          <a:lstStyle/>
          <a:p>
            <a:fld id="{6C6F0F55-18DD-47D2-9BD4-398C832D51B7}" type="slidenum">
              <a:rPr lang="en-US" smtClean="0"/>
              <a:t>3</a:t>
            </a:fld>
            <a:endParaRPr lang="en-US"/>
          </a:p>
        </p:txBody>
      </p:sp>
      <p:pic>
        <p:nvPicPr>
          <p:cNvPr id="5" name="Picture 4" descr="A person smiling for the camera&#10;&#10;Description automatically generated with low confidence"/>
          <p:cNvPicPr/>
          <p:nvPr/>
        </p:nvPicPr>
        <p:blipFill rotWithShape="1">
          <a:blip r:embed="rId3" cstate="print">
            <a:extLst>
              <a:ext uri="{28A0092B-C50C-407E-A947-70E740481C1C}">
                <a14:useLocalDpi xmlns:a14="http://schemas.microsoft.com/office/drawing/2010/main" val="0"/>
              </a:ext>
            </a:extLst>
          </a:blip>
          <a:srcRect t="12812" b="13449"/>
          <a:stretch/>
        </p:blipFill>
        <p:spPr>
          <a:xfrm>
            <a:off x="838200" y="1542804"/>
            <a:ext cx="1143000" cy="1267548"/>
          </a:xfrm>
          <a:prstGeom prst="rect">
            <a:avLst/>
          </a:prstGeom>
        </p:spPr>
      </p:pic>
      <p:sp>
        <p:nvSpPr>
          <p:cNvPr id="11" name="Content Placeholder 2"/>
          <p:cNvSpPr txBox="1">
            <a:spLocks/>
          </p:cNvSpPr>
          <p:nvPr/>
        </p:nvSpPr>
        <p:spPr>
          <a:xfrm>
            <a:off x="7940565" y="1567543"/>
            <a:ext cx="3272922" cy="38371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lumMod val="25000"/>
                  </a:schemeClr>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b="1" dirty="0">
                <a:latin typeface="Century Gothic"/>
              </a:rPr>
              <a:t>Carolyn Hull</a:t>
            </a:r>
          </a:p>
          <a:p>
            <a:pPr marL="0" indent="0">
              <a:lnSpc>
                <a:spcPct val="114000"/>
              </a:lnSpc>
              <a:spcBef>
                <a:spcPts val="0"/>
              </a:spcBef>
              <a:buNone/>
            </a:pPr>
            <a:r>
              <a:rPr lang="en-US" sz="2000" dirty="0">
                <a:latin typeface="Century Gothic"/>
              </a:rPr>
              <a:t>Medical Imaging and Technology Alliance</a:t>
            </a:r>
          </a:p>
          <a:p>
            <a:pPr marL="0" indent="0">
              <a:lnSpc>
                <a:spcPct val="114000"/>
              </a:lnSpc>
              <a:spcBef>
                <a:spcPts val="0"/>
              </a:spcBef>
              <a:buFont typeface="Arial" panose="020B0604020202020204" pitchFamily="34" charset="0"/>
              <a:buNone/>
            </a:pPr>
            <a:endParaRPr lang="en-US" sz="2000">
              <a:latin typeface="Century Gothic" panose="020B0502020202020204" pitchFamily="34" charset="0"/>
            </a:endParaRPr>
          </a:p>
          <a:p>
            <a:pPr marL="0" indent="0">
              <a:lnSpc>
                <a:spcPct val="114000"/>
              </a:lnSpc>
              <a:spcBef>
                <a:spcPts val="0"/>
              </a:spcBef>
              <a:buFont typeface="Arial" panose="020B0604020202020204" pitchFamily="34" charset="0"/>
              <a:buNone/>
            </a:pPr>
            <a:endParaRPr lang="en-US" b="1">
              <a:latin typeface="Century Gothic" panose="020B0502020202020204" pitchFamily="34" charset="0"/>
            </a:endParaRPr>
          </a:p>
          <a:p>
            <a:pPr marL="0" indent="0">
              <a:lnSpc>
                <a:spcPct val="114000"/>
              </a:lnSpc>
              <a:spcBef>
                <a:spcPts val="0"/>
              </a:spcBef>
              <a:buFont typeface="Arial" panose="020B0604020202020204" pitchFamily="34" charset="0"/>
              <a:buNone/>
            </a:pPr>
            <a:endParaRPr lang="en-US" b="1" dirty="0">
              <a:latin typeface="Century Gothic" panose="020B0502020202020204" pitchFamily="34" charset="0"/>
            </a:endParaRPr>
          </a:p>
          <a:p>
            <a:pPr marL="0" indent="0">
              <a:lnSpc>
                <a:spcPct val="114000"/>
              </a:lnSpc>
              <a:spcBef>
                <a:spcPts val="0"/>
              </a:spcBef>
              <a:buFont typeface="Arial" panose="020B0604020202020204" pitchFamily="34" charset="0"/>
              <a:buNone/>
            </a:pPr>
            <a:endParaRPr lang="en-US">
              <a:latin typeface="Century Gothic" panose="020B0502020202020204" pitchFamily="34" charset="0"/>
            </a:endParaRPr>
          </a:p>
          <a:p>
            <a:pPr marL="0" indent="0">
              <a:lnSpc>
                <a:spcPct val="114000"/>
              </a:lnSpc>
              <a:spcBef>
                <a:spcPts val="0"/>
              </a:spcBef>
              <a:buFont typeface="Arial" panose="020B0604020202020204" pitchFamily="34" charset="0"/>
              <a:buNone/>
            </a:pPr>
            <a:endParaRPr lang="en-US">
              <a:latin typeface="Century Gothic" panose="020B0502020202020204" pitchFamily="34" charset="0"/>
            </a:endParaRPr>
          </a:p>
        </p:txBody>
      </p:sp>
      <p:pic>
        <p:nvPicPr>
          <p:cNvPr id="14" name="Picture 13"/>
          <p:cNvPicPr>
            <a:picLocks noChangeAspect="1"/>
          </p:cNvPicPr>
          <p:nvPr/>
        </p:nvPicPr>
        <p:blipFill>
          <a:blip r:embed="rId4"/>
          <a:stretch>
            <a:fillRect/>
          </a:stretch>
        </p:blipFill>
        <p:spPr>
          <a:xfrm>
            <a:off x="6395540" y="1591821"/>
            <a:ext cx="1201783" cy="1602377"/>
          </a:xfrm>
          <a:prstGeom prst="rect">
            <a:avLst/>
          </a:prstGeom>
        </p:spPr>
      </p:pic>
      <p:pic>
        <p:nvPicPr>
          <p:cNvPr id="15" name="Picture 14"/>
          <p:cNvPicPr>
            <a:picLocks noChangeAspect="1"/>
          </p:cNvPicPr>
          <p:nvPr/>
        </p:nvPicPr>
        <p:blipFill>
          <a:blip r:embed="rId5"/>
          <a:stretch>
            <a:fillRect/>
          </a:stretch>
        </p:blipFill>
        <p:spPr>
          <a:xfrm>
            <a:off x="836024" y="3570628"/>
            <a:ext cx="1166949" cy="1637211"/>
          </a:xfrm>
          <a:prstGeom prst="rect">
            <a:avLst/>
          </a:prstGeom>
        </p:spPr>
      </p:pic>
      <p:sp>
        <p:nvSpPr>
          <p:cNvPr id="17" name="Title 1">
            <a:extLst>
              <a:ext uri="{FF2B5EF4-FFF2-40B4-BE49-F238E27FC236}">
                <a16:creationId xmlns:a16="http://schemas.microsoft.com/office/drawing/2014/main" id="{52AD3999-1721-4E5B-B596-CE8D71139918}"/>
              </a:ext>
            </a:extLst>
          </p:cNvPr>
          <p:cNvSpPr txBox="1">
            <a:spLocks/>
          </p:cNvSpPr>
          <p:nvPr/>
        </p:nvSpPr>
        <p:spPr>
          <a:xfrm>
            <a:off x="786929" y="336107"/>
            <a:ext cx="10515600" cy="10416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00A69C"/>
                </a:solidFill>
                <a:latin typeface="Century Gothic" panose="020B0502020202020204" pitchFamily="34" charset="0"/>
                <a:ea typeface="+mj-ea"/>
                <a:cs typeface="+mj-cs"/>
              </a:defRPr>
            </a:lvl1pPr>
          </a:lstStyle>
          <a:p>
            <a:r>
              <a:rPr lang="en-US"/>
              <a:t>Meet Today’s Speakers</a:t>
            </a:r>
          </a:p>
        </p:txBody>
      </p:sp>
      <p:sp>
        <p:nvSpPr>
          <p:cNvPr id="2" name="TextBox 1">
            <a:extLst>
              <a:ext uri="{FF2B5EF4-FFF2-40B4-BE49-F238E27FC236}">
                <a16:creationId xmlns:a16="http://schemas.microsoft.com/office/drawing/2014/main" id="{2B4CE076-4AB5-35C0-5A97-BC33759C5217}"/>
              </a:ext>
            </a:extLst>
          </p:cNvPr>
          <p:cNvSpPr txBox="1"/>
          <p:nvPr/>
        </p:nvSpPr>
        <p:spPr>
          <a:xfrm>
            <a:off x="11662688" y="6086475"/>
            <a:ext cx="529312" cy="261610"/>
          </a:xfrm>
          <a:prstGeom prst="rect">
            <a:avLst/>
          </a:prstGeom>
          <a:noFill/>
        </p:spPr>
        <p:txBody>
          <a:bodyPr wrap="none" rtlCol="0">
            <a:spAutoFit/>
          </a:bodyPr>
          <a:lstStyle/>
          <a:p>
            <a:r>
              <a:rPr lang="en-US" sz="1100"/>
              <a:t>Carrie</a:t>
            </a:r>
          </a:p>
        </p:txBody>
      </p:sp>
    </p:spTree>
    <p:extLst>
      <p:ext uri="{BB962C8B-B14F-4D97-AF65-F5344CB8AC3E}">
        <p14:creationId xmlns:p14="http://schemas.microsoft.com/office/powerpoint/2010/main" val="2061771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4E2B8-A158-4899-9A02-1A9A7ABB96B7}"/>
              </a:ext>
            </a:extLst>
          </p:cNvPr>
          <p:cNvSpPr>
            <a:spLocks noGrp="1"/>
          </p:cNvSpPr>
          <p:nvPr>
            <p:ph type="title"/>
          </p:nvPr>
        </p:nvSpPr>
        <p:spPr/>
        <p:txBody>
          <a:bodyPr/>
          <a:lstStyle/>
          <a:p>
            <a:r>
              <a:rPr lang="en-US"/>
              <a:t>Welcome to our first USNC YEP Hybrid Event!</a:t>
            </a:r>
          </a:p>
        </p:txBody>
      </p:sp>
      <p:pic>
        <p:nvPicPr>
          <p:cNvPr id="5" name="Content Placeholder 4"/>
          <p:cNvPicPr>
            <a:picLocks noGrp="1" noChangeAspect="1"/>
          </p:cNvPicPr>
          <p:nvPr>
            <p:ph idx="1"/>
          </p:nvPr>
        </p:nvPicPr>
        <p:blipFill rotWithShape="1">
          <a:blip r:embed="rId3"/>
          <a:srcRect b="18536"/>
          <a:stretch/>
        </p:blipFill>
        <p:spPr>
          <a:xfrm>
            <a:off x="1012263" y="1248794"/>
            <a:ext cx="8646087" cy="3994407"/>
          </a:xfrm>
          <a:prstGeom prst="rect">
            <a:avLst/>
          </a:prstGeom>
        </p:spPr>
      </p:pic>
      <p:sp>
        <p:nvSpPr>
          <p:cNvPr id="4" name="Slide Number Placeholder 3">
            <a:extLst>
              <a:ext uri="{FF2B5EF4-FFF2-40B4-BE49-F238E27FC236}">
                <a16:creationId xmlns:a16="http://schemas.microsoft.com/office/drawing/2014/main" id="{F4B34019-B33B-4A18-A30B-D5E636B353C6}"/>
              </a:ext>
            </a:extLst>
          </p:cNvPr>
          <p:cNvSpPr>
            <a:spLocks noGrp="1"/>
          </p:cNvSpPr>
          <p:nvPr>
            <p:ph type="sldNum" sz="quarter" idx="12"/>
          </p:nvPr>
        </p:nvSpPr>
        <p:spPr/>
        <p:txBody>
          <a:bodyPr/>
          <a:lstStyle/>
          <a:p>
            <a:fld id="{6C6F0F55-18DD-47D2-9BD4-398C832D51B7}" type="slidenum">
              <a:rPr lang="en-US" smtClean="0"/>
              <a:t>4</a:t>
            </a:fld>
            <a:endParaRPr lang="en-US"/>
          </a:p>
        </p:txBody>
      </p:sp>
      <p:sp>
        <p:nvSpPr>
          <p:cNvPr id="3" name="TextBox 2">
            <a:extLst>
              <a:ext uri="{FF2B5EF4-FFF2-40B4-BE49-F238E27FC236}">
                <a16:creationId xmlns:a16="http://schemas.microsoft.com/office/drawing/2014/main" id="{697499BC-9953-E09C-877D-D4C8363135CC}"/>
              </a:ext>
            </a:extLst>
          </p:cNvPr>
          <p:cNvSpPr txBox="1"/>
          <p:nvPr/>
        </p:nvSpPr>
        <p:spPr>
          <a:xfrm>
            <a:off x="1209676" y="5319494"/>
            <a:ext cx="8248650" cy="830997"/>
          </a:xfrm>
          <a:prstGeom prst="rect">
            <a:avLst/>
          </a:prstGeom>
          <a:noFill/>
        </p:spPr>
        <p:txBody>
          <a:bodyPr wrap="square" rtlCol="0">
            <a:spAutoFit/>
          </a:bodyPr>
          <a:lstStyle/>
          <a:p>
            <a:r>
              <a:rPr lang="en-US" sz="1600">
                <a:solidFill>
                  <a:srgbClr val="2E103C"/>
                </a:solidFill>
              </a:rPr>
              <a:t>This photo was taken during a virtual meeting hosted with USNC and other international YEPs as part of our regional outreach program in the Americas.  Let’s take a look at who’s in the hybrid meeting today? Turn on your cameras so we can see who’s online and in the room today!</a:t>
            </a:r>
            <a:endParaRPr lang="en-US" sz="1600"/>
          </a:p>
        </p:txBody>
      </p:sp>
      <p:sp>
        <p:nvSpPr>
          <p:cNvPr id="7" name="TextBox 6">
            <a:extLst>
              <a:ext uri="{FF2B5EF4-FFF2-40B4-BE49-F238E27FC236}">
                <a16:creationId xmlns:a16="http://schemas.microsoft.com/office/drawing/2014/main" id="{08EDA923-B832-CB40-1B0D-BE993060824B}"/>
              </a:ext>
            </a:extLst>
          </p:cNvPr>
          <p:cNvSpPr txBox="1"/>
          <p:nvPr/>
        </p:nvSpPr>
        <p:spPr>
          <a:xfrm>
            <a:off x="11662688" y="6086475"/>
            <a:ext cx="529312" cy="261610"/>
          </a:xfrm>
          <a:prstGeom prst="rect">
            <a:avLst/>
          </a:prstGeom>
          <a:noFill/>
        </p:spPr>
        <p:txBody>
          <a:bodyPr wrap="none" rtlCol="0">
            <a:spAutoFit/>
          </a:bodyPr>
          <a:lstStyle/>
          <a:p>
            <a:r>
              <a:rPr lang="en-US" sz="1100"/>
              <a:t>Carrie</a:t>
            </a:r>
          </a:p>
        </p:txBody>
      </p:sp>
    </p:spTree>
    <p:extLst>
      <p:ext uri="{BB962C8B-B14F-4D97-AF65-F5344CB8AC3E}">
        <p14:creationId xmlns:p14="http://schemas.microsoft.com/office/powerpoint/2010/main" val="2932350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D3999-1721-4E5B-B596-CE8D71139918}"/>
              </a:ext>
            </a:extLst>
          </p:cNvPr>
          <p:cNvSpPr>
            <a:spLocks noGrp="1"/>
          </p:cNvSpPr>
          <p:nvPr>
            <p:ph type="title"/>
          </p:nvPr>
        </p:nvSpPr>
        <p:spPr/>
        <p:txBody>
          <a:bodyPr>
            <a:normAutofit fontScale="90000"/>
          </a:bodyPr>
          <a:lstStyle/>
          <a:p>
            <a:pPr>
              <a:lnSpc>
                <a:spcPct val="150000"/>
              </a:lnSpc>
            </a:pPr>
            <a:r>
              <a:rPr lang="en-US"/>
              <a:t>What should you expect this afternoon?</a:t>
            </a:r>
            <a:br>
              <a:rPr lang="en-US"/>
            </a:br>
            <a:r>
              <a:rPr lang="en-US" sz="2800">
                <a:solidFill>
                  <a:srgbClr val="0070C0"/>
                </a:solidFill>
              </a:rPr>
              <a:t>Session Timeline</a:t>
            </a:r>
            <a:endParaRPr lang="en-US">
              <a:solidFill>
                <a:srgbClr val="0070C0"/>
              </a:solidFill>
            </a:endParaRPr>
          </a:p>
        </p:txBody>
      </p:sp>
      <p:sp>
        <p:nvSpPr>
          <p:cNvPr id="3" name="Content Placeholder 2">
            <a:extLst>
              <a:ext uri="{FF2B5EF4-FFF2-40B4-BE49-F238E27FC236}">
                <a16:creationId xmlns:a16="http://schemas.microsoft.com/office/drawing/2014/main" id="{08468D43-80BC-41EB-8C04-2519B498EBEF}"/>
              </a:ext>
            </a:extLst>
          </p:cNvPr>
          <p:cNvSpPr>
            <a:spLocks noGrp="1"/>
          </p:cNvSpPr>
          <p:nvPr>
            <p:ph idx="1"/>
          </p:nvPr>
        </p:nvSpPr>
        <p:spPr>
          <a:xfrm>
            <a:off x="838200" y="1652210"/>
            <a:ext cx="10515600" cy="4609420"/>
          </a:xfrm>
        </p:spPr>
        <p:txBody>
          <a:bodyPr>
            <a:normAutofit/>
          </a:bodyPr>
          <a:lstStyle/>
          <a:p>
            <a:pPr marL="0" indent="0">
              <a:lnSpc>
                <a:spcPct val="200000"/>
              </a:lnSpc>
              <a:buNone/>
            </a:pPr>
            <a:r>
              <a:rPr lang="en-US"/>
              <a:t>1:00–1:40pm	</a:t>
            </a:r>
            <a:r>
              <a:rPr lang="en-US" b="1">
                <a:solidFill>
                  <a:srgbClr val="00A69C"/>
                </a:solidFill>
              </a:rPr>
              <a:t>Presentation and Q&amp;A</a:t>
            </a:r>
          </a:p>
          <a:p>
            <a:pPr marL="0" indent="0">
              <a:lnSpc>
                <a:spcPct val="200000"/>
              </a:lnSpc>
              <a:buNone/>
            </a:pPr>
            <a:r>
              <a:rPr lang="en-US"/>
              <a:t>1:40–2:00pm	</a:t>
            </a:r>
            <a:r>
              <a:rPr lang="en-US" b="1">
                <a:solidFill>
                  <a:srgbClr val="00A69C"/>
                </a:solidFill>
              </a:rPr>
              <a:t>Facilitated Feedback Session</a:t>
            </a:r>
          </a:p>
          <a:p>
            <a:pPr marL="0" indent="0">
              <a:lnSpc>
                <a:spcPct val="200000"/>
              </a:lnSpc>
              <a:buNone/>
            </a:pPr>
            <a:r>
              <a:rPr lang="en-US">
                <a:solidFill>
                  <a:schemeClr val="bg1">
                    <a:lumMod val="50000"/>
                  </a:schemeClr>
                </a:solidFill>
              </a:rPr>
              <a:t>2:00–2:15pm	</a:t>
            </a:r>
            <a:r>
              <a:rPr lang="en-US" b="1">
                <a:solidFill>
                  <a:schemeClr val="bg1">
                    <a:lumMod val="50000"/>
                  </a:schemeClr>
                </a:solidFill>
              </a:rPr>
              <a:t>Break</a:t>
            </a:r>
          </a:p>
          <a:p>
            <a:pPr marL="0" indent="0">
              <a:lnSpc>
                <a:spcPct val="200000"/>
              </a:lnSpc>
              <a:buNone/>
            </a:pPr>
            <a:r>
              <a:rPr lang="en-US"/>
              <a:t>2:15–4:00pm	</a:t>
            </a:r>
            <a:r>
              <a:rPr lang="en-US" b="1">
                <a:solidFill>
                  <a:srgbClr val="00A69C"/>
                </a:solidFill>
              </a:rPr>
              <a:t>Working Session</a:t>
            </a:r>
          </a:p>
        </p:txBody>
      </p:sp>
      <p:sp>
        <p:nvSpPr>
          <p:cNvPr id="4" name="Slide Number Placeholder 3">
            <a:extLst>
              <a:ext uri="{FF2B5EF4-FFF2-40B4-BE49-F238E27FC236}">
                <a16:creationId xmlns:a16="http://schemas.microsoft.com/office/drawing/2014/main" id="{EBAF8B9A-094F-4A6D-9C88-8BE560C7EC0F}"/>
              </a:ext>
            </a:extLst>
          </p:cNvPr>
          <p:cNvSpPr>
            <a:spLocks noGrp="1"/>
          </p:cNvSpPr>
          <p:nvPr>
            <p:ph type="sldNum" sz="quarter" idx="12"/>
          </p:nvPr>
        </p:nvSpPr>
        <p:spPr/>
        <p:txBody>
          <a:bodyPr/>
          <a:lstStyle/>
          <a:p>
            <a:fld id="{6C6F0F55-18DD-47D2-9BD4-398C832D51B7}" type="slidenum">
              <a:rPr lang="en-US" smtClean="0"/>
              <a:t>5</a:t>
            </a:fld>
            <a:endParaRPr lang="en-US"/>
          </a:p>
        </p:txBody>
      </p:sp>
      <p:sp>
        <p:nvSpPr>
          <p:cNvPr id="6" name="TextBox 5">
            <a:extLst>
              <a:ext uri="{FF2B5EF4-FFF2-40B4-BE49-F238E27FC236}">
                <a16:creationId xmlns:a16="http://schemas.microsoft.com/office/drawing/2014/main" id="{B7726BA5-53A1-7CDD-B180-2272183422AC}"/>
              </a:ext>
            </a:extLst>
          </p:cNvPr>
          <p:cNvSpPr txBox="1"/>
          <p:nvPr/>
        </p:nvSpPr>
        <p:spPr>
          <a:xfrm>
            <a:off x="11662688" y="6086475"/>
            <a:ext cx="529312" cy="261610"/>
          </a:xfrm>
          <a:prstGeom prst="rect">
            <a:avLst/>
          </a:prstGeom>
          <a:noFill/>
        </p:spPr>
        <p:txBody>
          <a:bodyPr wrap="none" rtlCol="0">
            <a:spAutoFit/>
          </a:bodyPr>
          <a:lstStyle/>
          <a:p>
            <a:r>
              <a:rPr lang="en-US" sz="1100"/>
              <a:t>Carrie</a:t>
            </a:r>
          </a:p>
        </p:txBody>
      </p:sp>
    </p:spTree>
    <p:extLst>
      <p:ext uri="{BB962C8B-B14F-4D97-AF65-F5344CB8AC3E}">
        <p14:creationId xmlns:p14="http://schemas.microsoft.com/office/powerpoint/2010/main" val="851376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D3999-1721-4E5B-B596-CE8D71139918}"/>
              </a:ext>
            </a:extLst>
          </p:cNvPr>
          <p:cNvSpPr>
            <a:spLocks noGrp="1"/>
          </p:cNvSpPr>
          <p:nvPr>
            <p:ph type="title"/>
          </p:nvPr>
        </p:nvSpPr>
        <p:spPr/>
        <p:txBody>
          <a:bodyPr>
            <a:normAutofit fontScale="90000"/>
          </a:bodyPr>
          <a:lstStyle/>
          <a:p>
            <a:pPr>
              <a:lnSpc>
                <a:spcPct val="150000"/>
              </a:lnSpc>
            </a:pPr>
            <a:r>
              <a:rPr lang="en-US"/>
              <a:t>What should you expect this afternoon?</a:t>
            </a:r>
            <a:br>
              <a:rPr lang="en-US"/>
            </a:br>
            <a:r>
              <a:rPr lang="en-US" sz="2800">
                <a:solidFill>
                  <a:srgbClr val="0070C0"/>
                </a:solidFill>
              </a:rPr>
              <a:t>Presentation Outline</a:t>
            </a:r>
            <a:endParaRPr lang="en-US"/>
          </a:p>
        </p:txBody>
      </p:sp>
      <p:sp>
        <p:nvSpPr>
          <p:cNvPr id="3" name="Content Placeholder 2">
            <a:extLst>
              <a:ext uri="{FF2B5EF4-FFF2-40B4-BE49-F238E27FC236}">
                <a16:creationId xmlns:a16="http://schemas.microsoft.com/office/drawing/2014/main" id="{08468D43-80BC-41EB-8C04-2519B498EBEF}"/>
              </a:ext>
            </a:extLst>
          </p:cNvPr>
          <p:cNvSpPr>
            <a:spLocks noGrp="1"/>
          </p:cNvSpPr>
          <p:nvPr>
            <p:ph idx="1"/>
          </p:nvPr>
        </p:nvSpPr>
        <p:spPr>
          <a:xfrm>
            <a:off x="838200" y="2009775"/>
            <a:ext cx="10515600" cy="4414838"/>
          </a:xfrm>
        </p:spPr>
        <p:txBody>
          <a:bodyPr>
            <a:normAutofit/>
          </a:bodyPr>
          <a:lstStyle/>
          <a:p>
            <a:pPr>
              <a:lnSpc>
                <a:spcPct val="125000"/>
              </a:lnSpc>
              <a:spcBef>
                <a:spcPts val="0"/>
              </a:spcBef>
            </a:pPr>
            <a:r>
              <a:rPr lang="en-US" sz="2400"/>
              <a:t>Welcome</a:t>
            </a:r>
          </a:p>
          <a:p>
            <a:pPr>
              <a:lnSpc>
                <a:spcPct val="125000"/>
              </a:lnSpc>
              <a:spcBef>
                <a:spcPts val="0"/>
              </a:spcBef>
            </a:pPr>
            <a:r>
              <a:rPr lang="en-US" sz="2400"/>
              <a:t>Overview of the National YEP Program</a:t>
            </a:r>
          </a:p>
          <a:p>
            <a:pPr>
              <a:lnSpc>
                <a:spcPct val="125000"/>
              </a:lnSpc>
              <a:spcBef>
                <a:spcPts val="0"/>
              </a:spcBef>
            </a:pPr>
            <a:r>
              <a:rPr lang="en-US" sz="2400"/>
              <a:t>National YEP Program History</a:t>
            </a:r>
          </a:p>
          <a:p>
            <a:pPr>
              <a:lnSpc>
                <a:spcPct val="125000"/>
              </a:lnSpc>
              <a:spcBef>
                <a:spcPts val="0"/>
              </a:spcBef>
            </a:pPr>
            <a:r>
              <a:rPr lang="en-US" sz="2400"/>
              <a:t>Current efforts in the National YEP Program</a:t>
            </a:r>
          </a:p>
          <a:p>
            <a:pPr>
              <a:lnSpc>
                <a:spcPct val="125000"/>
              </a:lnSpc>
              <a:spcBef>
                <a:spcPts val="0"/>
              </a:spcBef>
            </a:pPr>
            <a:r>
              <a:rPr lang="en-US" sz="2400"/>
              <a:t>Events</a:t>
            </a:r>
          </a:p>
          <a:p>
            <a:pPr>
              <a:lnSpc>
                <a:spcPct val="125000"/>
              </a:lnSpc>
              <a:spcBef>
                <a:spcPts val="0"/>
              </a:spcBef>
            </a:pPr>
            <a:r>
              <a:rPr lang="en-US" sz="2400"/>
              <a:t>Testimonials</a:t>
            </a:r>
          </a:p>
          <a:p>
            <a:pPr>
              <a:lnSpc>
                <a:spcPct val="125000"/>
              </a:lnSpc>
              <a:spcBef>
                <a:spcPts val="0"/>
              </a:spcBef>
            </a:pPr>
            <a:r>
              <a:rPr lang="en-US" sz="2400"/>
              <a:t>Future Vision</a:t>
            </a:r>
          </a:p>
          <a:p>
            <a:pPr>
              <a:lnSpc>
                <a:spcPct val="125000"/>
              </a:lnSpc>
              <a:spcBef>
                <a:spcPts val="0"/>
              </a:spcBef>
            </a:pPr>
            <a:r>
              <a:rPr lang="en-US" sz="2400"/>
              <a:t>Q&amp;A</a:t>
            </a:r>
          </a:p>
        </p:txBody>
      </p:sp>
      <p:sp>
        <p:nvSpPr>
          <p:cNvPr id="4" name="Slide Number Placeholder 3">
            <a:extLst>
              <a:ext uri="{FF2B5EF4-FFF2-40B4-BE49-F238E27FC236}">
                <a16:creationId xmlns:a16="http://schemas.microsoft.com/office/drawing/2014/main" id="{EBAF8B9A-094F-4A6D-9C88-8BE560C7EC0F}"/>
              </a:ext>
            </a:extLst>
          </p:cNvPr>
          <p:cNvSpPr>
            <a:spLocks noGrp="1"/>
          </p:cNvSpPr>
          <p:nvPr>
            <p:ph type="sldNum" sz="quarter" idx="12"/>
          </p:nvPr>
        </p:nvSpPr>
        <p:spPr/>
        <p:txBody>
          <a:bodyPr/>
          <a:lstStyle/>
          <a:p>
            <a:fld id="{6C6F0F55-18DD-47D2-9BD4-398C832D51B7}" type="slidenum">
              <a:rPr lang="en-US" smtClean="0"/>
              <a:t>6</a:t>
            </a:fld>
            <a:endParaRPr lang="en-US"/>
          </a:p>
        </p:txBody>
      </p:sp>
      <p:sp>
        <p:nvSpPr>
          <p:cNvPr id="6" name="TextBox 5">
            <a:extLst>
              <a:ext uri="{FF2B5EF4-FFF2-40B4-BE49-F238E27FC236}">
                <a16:creationId xmlns:a16="http://schemas.microsoft.com/office/drawing/2014/main" id="{5210370D-6674-5882-4932-BF480B58B23E}"/>
              </a:ext>
            </a:extLst>
          </p:cNvPr>
          <p:cNvSpPr txBox="1"/>
          <p:nvPr/>
        </p:nvSpPr>
        <p:spPr>
          <a:xfrm>
            <a:off x="11662688" y="6086475"/>
            <a:ext cx="529312" cy="261610"/>
          </a:xfrm>
          <a:prstGeom prst="rect">
            <a:avLst/>
          </a:prstGeom>
          <a:noFill/>
        </p:spPr>
        <p:txBody>
          <a:bodyPr wrap="none" rtlCol="0">
            <a:spAutoFit/>
          </a:bodyPr>
          <a:lstStyle/>
          <a:p>
            <a:r>
              <a:rPr lang="en-US" sz="1100"/>
              <a:t>Carrie</a:t>
            </a:r>
          </a:p>
        </p:txBody>
      </p:sp>
    </p:spTree>
    <p:extLst>
      <p:ext uri="{BB962C8B-B14F-4D97-AF65-F5344CB8AC3E}">
        <p14:creationId xmlns:p14="http://schemas.microsoft.com/office/powerpoint/2010/main" val="2623062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48470-1A65-4A3D-9B10-488150C31C7F}"/>
              </a:ext>
            </a:extLst>
          </p:cNvPr>
          <p:cNvSpPr>
            <a:spLocks noGrp="1"/>
          </p:cNvSpPr>
          <p:nvPr>
            <p:ph type="title"/>
          </p:nvPr>
        </p:nvSpPr>
        <p:spPr/>
        <p:txBody>
          <a:bodyPr/>
          <a:lstStyle/>
          <a:p>
            <a:r>
              <a:rPr lang="en-US"/>
              <a:t>Who is a Young and Emerging Professional?</a:t>
            </a:r>
          </a:p>
        </p:txBody>
      </p:sp>
      <p:sp>
        <p:nvSpPr>
          <p:cNvPr id="3" name="Content Placeholder 2">
            <a:extLst>
              <a:ext uri="{FF2B5EF4-FFF2-40B4-BE49-F238E27FC236}">
                <a16:creationId xmlns:a16="http://schemas.microsoft.com/office/drawing/2014/main" id="{0E77BD8E-BF84-471C-B80C-AA77BBBFBACE}"/>
              </a:ext>
            </a:extLst>
          </p:cNvPr>
          <p:cNvSpPr>
            <a:spLocks noGrp="1"/>
          </p:cNvSpPr>
          <p:nvPr>
            <p:ph idx="1"/>
          </p:nvPr>
        </p:nvSpPr>
        <p:spPr>
          <a:xfrm>
            <a:off x="838200" y="1567543"/>
            <a:ext cx="10725150" cy="4609420"/>
          </a:xfrm>
        </p:spPr>
        <p:txBody>
          <a:bodyPr>
            <a:normAutofit/>
          </a:bodyPr>
          <a:lstStyle/>
          <a:p>
            <a:pPr>
              <a:lnSpc>
                <a:spcPct val="114000"/>
              </a:lnSpc>
            </a:pPr>
            <a:r>
              <a:rPr lang="en-US" sz="2400">
                <a:solidFill>
                  <a:schemeClr val="tx1"/>
                </a:solidFill>
              </a:rPr>
              <a:t>The USNC Young and Emerging Professionals (YEP) Committee focuses on the advancement of professionals that are just beginning or early in their standards or conformity assessment careers </a:t>
            </a:r>
          </a:p>
          <a:p>
            <a:pPr lvl="1">
              <a:lnSpc>
                <a:spcPct val="114000"/>
              </a:lnSpc>
            </a:pPr>
            <a:r>
              <a:rPr lang="en-US" sz="2000">
                <a:solidFill>
                  <a:srgbClr val="00A69C"/>
                </a:solidFill>
              </a:rPr>
              <a:t>A YP is anyone with </a:t>
            </a:r>
            <a:r>
              <a:rPr lang="en-US" sz="2000" b="1">
                <a:solidFill>
                  <a:srgbClr val="00A69C"/>
                </a:solidFill>
              </a:rPr>
              <a:t>less than 8 years of experience</a:t>
            </a:r>
            <a:br>
              <a:rPr lang="en-US" sz="2000">
                <a:solidFill>
                  <a:srgbClr val="00A69C"/>
                </a:solidFill>
              </a:rPr>
            </a:br>
            <a:r>
              <a:rPr lang="en-US" sz="2000">
                <a:solidFill>
                  <a:srgbClr val="00A69C"/>
                </a:solidFill>
              </a:rPr>
              <a:t>in standards or conformity assessment</a:t>
            </a:r>
          </a:p>
          <a:p>
            <a:pPr>
              <a:lnSpc>
                <a:spcPct val="114000"/>
              </a:lnSpc>
            </a:pPr>
            <a:r>
              <a:rPr lang="en-US" sz="2400">
                <a:solidFill>
                  <a:schemeClr val="tx1"/>
                </a:solidFill>
              </a:rPr>
              <a:t>Participants can be employed by industry, the government, academic bodies, consumer organizations, or any other member of the U.S. standards and conformance community that uses, benefits from, or contributes to the IEC's work in electrotechnical standardization and conformity assessment</a:t>
            </a:r>
          </a:p>
        </p:txBody>
      </p:sp>
      <p:sp>
        <p:nvSpPr>
          <p:cNvPr id="4" name="Slide Number Placeholder 3">
            <a:extLst>
              <a:ext uri="{FF2B5EF4-FFF2-40B4-BE49-F238E27FC236}">
                <a16:creationId xmlns:a16="http://schemas.microsoft.com/office/drawing/2014/main" id="{902A932B-4847-4D2F-A31A-13D740E7B7FF}"/>
              </a:ext>
            </a:extLst>
          </p:cNvPr>
          <p:cNvSpPr>
            <a:spLocks noGrp="1"/>
          </p:cNvSpPr>
          <p:nvPr>
            <p:ph type="sldNum" sz="quarter" idx="12"/>
          </p:nvPr>
        </p:nvSpPr>
        <p:spPr/>
        <p:txBody>
          <a:bodyPr/>
          <a:lstStyle/>
          <a:p>
            <a:fld id="{6C6F0F55-18DD-47D2-9BD4-398C832D51B7}" type="slidenum">
              <a:rPr lang="en-US" smtClean="0"/>
              <a:t>7</a:t>
            </a:fld>
            <a:endParaRPr lang="en-US"/>
          </a:p>
        </p:txBody>
      </p:sp>
      <p:sp>
        <p:nvSpPr>
          <p:cNvPr id="6" name="TextBox 5">
            <a:extLst>
              <a:ext uri="{FF2B5EF4-FFF2-40B4-BE49-F238E27FC236}">
                <a16:creationId xmlns:a16="http://schemas.microsoft.com/office/drawing/2014/main" id="{1C6EF724-DFBC-FDC3-0233-E0CAD950CFC7}"/>
              </a:ext>
            </a:extLst>
          </p:cNvPr>
          <p:cNvSpPr txBox="1"/>
          <p:nvPr/>
        </p:nvSpPr>
        <p:spPr>
          <a:xfrm>
            <a:off x="11545423" y="6080406"/>
            <a:ext cx="620683" cy="261610"/>
          </a:xfrm>
          <a:prstGeom prst="rect">
            <a:avLst/>
          </a:prstGeom>
          <a:noFill/>
        </p:spPr>
        <p:txBody>
          <a:bodyPr wrap="none" rtlCol="0">
            <a:spAutoFit/>
          </a:bodyPr>
          <a:lstStyle/>
          <a:p>
            <a:r>
              <a:rPr lang="en-US" sz="1100"/>
              <a:t>Carolyn</a:t>
            </a:r>
          </a:p>
        </p:txBody>
      </p:sp>
    </p:spTree>
    <p:extLst>
      <p:ext uri="{BB962C8B-B14F-4D97-AF65-F5344CB8AC3E}">
        <p14:creationId xmlns:p14="http://schemas.microsoft.com/office/powerpoint/2010/main" val="3812238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093450-3D0C-4F3A-8395-54FAF04E2B8E}"/>
              </a:ext>
            </a:extLst>
          </p:cNvPr>
          <p:cNvSpPr>
            <a:spLocks noGrp="1"/>
          </p:cNvSpPr>
          <p:nvPr>
            <p:ph type="sldNum" sz="quarter" idx="12"/>
          </p:nvPr>
        </p:nvSpPr>
        <p:spPr/>
        <p:txBody>
          <a:bodyPr/>
          <a:lstStyle/>
          <a:p>
            <a:fld id="{6C6F0F55-18DD-47D2-9BD4-398C832D51B7}" type="slidenum">
              <a:rPr lang="en-US" smtClean="0"/>
              <a:t>8</a:t>
            </a:fld>
            <a:endParaRPr lang="en-US"/>
          </a:p>
        </p:txBody>
      </p:sp>
      <p:graphicFrame>
        <p:nvGraphicFramePr>
          <p:cNvPr id="5" name="Content Placeholder 7">
            <a:extLst>
              <a:ext uri="{FF2B5EF4-FFF2-40B4-BE49-F238E27FC236}">
                <a16:creationId xmlns:a16="http://schemas.microsoft.com/office/drawing/2014/main" id="{8BB7723B-4816-47D1-89B4-5E30528C94A3}"/>
              </a:ext>
            </a:extLst>
          </p:cNvPr>
          <p:cNvGraphicFramePr>
            <a:graphicFrameLocks noGrp="1"/>
          </p:cNvGraphicFramePr>
          <p:nvPr>
            <p:ph idx="1"/>
            <p:extLst>
              <p:ext uri="{D42A27DB-BD31-4B8C-83A1-F6EECF244321}">
                <p14:modId xmlns:p14="http://schemas.microsoft.com/office/powerpoint/2010/main" val="3638040450"/>
              </p:ext>
            </p:extLst>
          </p:nvPr>
        </p:nvGraphicFramePr>
        <p:xfrm>
          <a:off x="658450" y="1848720"/>
          <a:ext cx="11133500" cy="40663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D5FFDB0-6F12-45B9-BA0F-AF995BB257C4}"/>
              </a:ext>
            </a:extLst>
          </p:cNvPr>
          <p:cNvSpPr txBox="1"/>
          <p:nvPr/>
        </p:nvSpPr>
        <p:spPr>
          <a:xfrm>
            <a:off x="1381038" y="1162592"/>
            <a:ext cx="8505014" cy="523220"/>
          </a:xfrm>
          <a:prstGeom prst="rect">
            <a:avLst/>
          </a:prstGeom>
          <a:noFill/>
        </p:spPr>
        <p:txBody>
          <a:bodyPr wrap="square" rtlCol="0">
            <a:spAutoFit/>
          </a:bodyPr>
          <a:lstStyle/>
          <a:p>
            <a:pPr>
              <a:spcAft>
                <a:spcPts val="600"/>
              </a:spcAft>
            </a:pPr>
            <a:r>
              <a:rPr lang="en-US" sz="2800" b="1">
                <a:solidFill>
                  <a:srgbClr val="0075BF"/>
                </a:solidFill>
                <a:latin typeface="Century Gothic" panose="020B0502020202020204" pitchFamily="34" charset="0"/>
                <a:ea typeface="+mj-ea"/>
                <a:cs typeface="+mj-cs"/>
              </a:rPr>
              <a:t>Goals &amp; Strategic Objectives</a:t>
            </a:r>
            <a:endParaRPr lang="en-US" sz="2400">
              <a:latin typeface="Century Gothic" panose="020B0502020202020204" pitchFamily="34" charset="0"/>
              <a:ea typeface="Roboto Light" panose="02000000000000000000" pitchFamily="2" charset="0"/>
            </a:endParaRPr>
          </a:p>
        </p:txBody>
      </p:sp>
      <p:sp>
        <p:nvSpPr>
          <p:cNvPr id="9" name="Title 1">
            <a:extLst>
              <a:ext uri="{FF2B5EF4-FFF2-40B4-BE49-F238E27FC236}">
                <a16:creationId xmlns:a16="http://schemas.microsoft.com/office/drawing/2014/main" id="{A5AE7D3C-7553-4200-BF84-38FE92B529D6}"/>
              </a:ext>
            </a:extLst>
          </p:cNvPr>
          <p:cNvSpPr>
            <a:spLocks noGrp="1"/>
          </p:cNvSpPr>
          <p:nvPr>
            <p:ph type="title"/>
          </p:nvPr>
        </p:nvSpPr>
        <p:spPr>
          <a:xfrm>
            <a:off x="552363" y="254298"/>
            <a:ext cx="10515600" cy="1041644"/>
          </a:xfrm>
        </p:spPr>
        <p:txBody>
          <a:bodyPr>
            <a:normAutofit/>
          </a:bodyPr>
          <a:lstStyle/>
          <a:p>
            <a:r>
              <a:rPr lang="en-US" sz="3000"/>
              <a:t>Establishing a National YEP Program in the U.S. </a:t>
            </a:r>
          </a:p>
        </p:txBody>
      </p:sp>
      <p:sp>
        <p:nvSpPr>
          <p:cNvPr id="8" name="TextBox 7">
            <a:extLst>
              <a:ext uri="{FF2B5EF4-FFF2-40B4-BE49-F238E27FC236}">
                <a16:creationId xmlns:a16="http://schemas.microsoft.com/office/drawing/2014/main" id="{B5DAA713-4768-0A6E-E525-20383891DED7}"/>
              </a:ext>
            </a:extLst>
          </p:cNvPr>
          <p:cNvSpPr txBox="1"/>
          <p:nvPr/>
        </p:nvSpPr>
        <p:spPr>
          <a:xfrm>
            <a:off x="11545423" y="6080406"/>
            <a:ext cx="620683" cy="261610"/>
          </a:xfrm>
          <a:prstGeom prst="rect">
            <a:avLst/>
          </a:prstGeom>
          <a:noFill/>
        </p:spPr>
        <p:txBody>
          <a:bodyPr wrap="none" rtlCol="0">
            <a:spAutoFit/>
          </a:bodyPr>
          <a:lstStyle/>
          <a:p>
            <a:r>
              <a:rPr lang="en-US" sz="1100"/>
              <a:t>Carolyn</a:t>
            </a:r>
          </a:p>
        </p:txBody>
      </p:sp>
    </p:spTree>
    <p:extLst>
      <p:ext uri="{BB962C8B-B14F-4D97-AF65-F5344CB8AC3E}">
        <p14:creationId xmlns:p14="http://schemas.microsoft.com/office/powerpoint/2010/main" val="517737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8D3F53-F8D8-42FB-973F-440AC49E642F}"/>
              </a:ext>
            </a:extLst>
          </p:cNvPr>
          <p:cNvSpPr>
            <a:spLocks noGrp="1"/>
          </p:cNvSpPr>
          <p:nvPr>
            <p:ph type="sldNum" sz="quarter" idx="4"/>
          </p:nvPr>
        </p:nvSpPr>
        <p:spPr>
          <a:xfrm>
            <a:off x="10749498" y="6463446"/>
            <a:ext cx="615412" cy="365125"/>
          </a:xfrm>
          <a:prstGeom prst="rect">
            <a:avLst/>
          </a:prstGeom>
        </p:spPr>
        <p:txBody>
          <a:bodyPr vert="horz" lIns="91440" tIns="45720" rIns="91440" bIns="45720" rtlCol="0" anchor="ctr"/>
          <a:lstStyle>
            <a:defPPr>
              <a:defRPr lang="en-US"/>
            </a:defPPr>
            <a:lvl1pPr marL="0" algn="r" defTabSz="457200" rtl="0" eaLnBrk="1" latinLnBrk="0" hangingPunct="1">
              <a:defRPr sz="1200" b="1" kern="1200">
                <a:solidFill>
                  <a:schemeClr val="bg1"/>
                </a:solidFill>
                <a:latin typeface="+mn-lt"/>
                <a:ea typeface="Roboto Medium"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4A79FDF-0332-472F-850D-1D030698853D}" type="slidenum">
              <a:rPr lang="en-US" smtClean="0">
                <a:latin typeface="Century Gothic" panose="020B0502020202020204" pitchFamily="34" charset="0"/>
              </a:rPr>
              <a:pPr/>
              <a:t>9</a:t>
            </a:fld>
            <a:endParaRPr lang="en-US">
              <a:latin typeface="Century Gothic" panose="020B0502020202020204" pitchFamily="34" charset="0"/>
            </a:endParaRPr>
          </a:p>
        </p:txBody>
      </p:sp>
      <p:sp>
        <p:nvSpPr>
          <p:cNvPr id="3" name="Title 2">
            <a:extLst>
              <a:ext uri="{FF2B5EF4-FFF2-40B4-BE49-F238E27FC236}">
                <a16:creationId xmlns:a16="http://schemas.microsoft.com/office/drawing/2014/main" id="{36880B22-0B61-4684-AF9B-9535C8D7B8A1}"/>
              </a:ext>
            </a:extLst>
          </p:cNvPr>
          <p:cNvSpPr>
            <a:spLocks noGrp="1"/>
          </p:cNvSpPr>
          <p:nvPr>
            <p:ph type="title"/>
          </p:nvPr>
        </p:nvSpPr>
        <p:spPr/>
        <p:txBody>
          <a:bodyPr>
            <a:normAutofit/>
          </a:bodyPr>
          <a:lstStyle/>
          <a:p>
            <a:r>
              <a:rPr lang="en-US" sz="3000"/>
              <a:t>Establishing a National YEP Program in the U.S.</a:t>
            </a:r>
            <a:endParaRPr lang="en-US" sz="3000">
              <a:latin typeface="Century Gothic"/>
            </a:endParaRPr>
          </a:p>
        </p:txBody>
      </p:sp>
      <p:graphicFrame>
        <p:nvGraphicFramePr>
          <p:cNvPr id="5" name="Content Placeholder 4">
            <a:extLst>
              <a:ext uri="{FF2B5EF4-FFF2-40B4-BE49-F238E27FC236}">
                <a16:creationId xmlns:a16="http://schemas.microsoft.com/office/drawing/2014/main" id="{BDC49AC3-2396-4BB0-A9DC-AC43D9B5C1B8}"/>
              </a:ext>
            </a:extLst>
          </p:cNvPr>
          <p:cNvGraphicFramePr>
            <a:graphicFrameLocks noGrp="1"/>
          </p:cNvGraphicFramePr>
          <p:nvPr>
            <p:ph idx="1"/>
            <p:extLst>
              <p:ext uri="{D42A27DB-BD31-4B8C-83A1-F6EECF244321}">
                <p14:modId xmlns:p14="http://schemas.microsoft.com/office/powerpoint/2010/main" val="3566562676"/>
              </p:ext>
            </p:extLst>
          </p:nvPr>
        </p:nvGraphicFramePr>
        <p:xfrm>
          <a:off x="0" y="1774209"/>
          <a:ext cx="12192000" cy="5221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9617E892-028B-46D4-8628-8806BB4D5DB4}"/>
              </a:ext>
            </a:extLst>
          </p:cNvPr>
          <p:cNvSpPr txBox="1"/>
          <p:nvPr/>
        </p:nvSpPr>
        <p:spPr>
          <a:xfrm>
            <a:off x="228599" y="3260365"/>
            <a:ext cx="3641271" cy="523220"/>
          </a:xfrm>
          <a:prstGeom prst="rect">
            <a:avLst/>
          </a:prstGeom>
          <a:noFill/>
        </p:spPr>
        <p:txBody>
          <a:bodyPr wrap="square" rtlCol="0">
            <a:spAutoFit/>
          </a:bodyPr>
          <a:lstStyle/>
          <a:p>
            <a:pPr>
              <a:spcAft>
                <a:spcPts val="600"/>
              </a:spcAft>
            </a:pPr>
            <a:r>
              <a:rPr lang="en-US" sz="2800" b="1">
                <a:solidFill>
                  <a:srgbClr val="2E103C"/>
                </a:solidFill>
                <a:latin typeface="Century Gothic" panose="020B0502020202020204" pitchFamily="34" charset="0"/>
                <a:ea typeface="Roboto Light" panose="02000000000000000000" pitchFamily="2" charset="0"/>
              </a:rPr>
              <a:t>Inspiration</a:t>
            </a:r>
          </a:p>
        </p:txBody>
      </p:sp>
      <p:sp>
        <p:nvSpPr>
          <p:cNvPr id="7" name="TextBox 6">
            <a:extLst>
              <a:ext uri="{FF2B5EF4-FFF2-40B4-BE49-F238E27FC236}">
                <a16:creationId xmlns:a16="http://schemas.microsoft.com/office/drawing/2014/main" id="{208DAFEB-2052-48D0-829E-0E959A3BC881}"/>
              </a:ext>
            </a:extLst>
          </p:cNvPr>
          <p:cNvSpPr txBox="1"/>
          <p:nvPr/>
        </p:nvSpPr>
        <p:spPr>
          <a:xfrm>
            <a:off x="4179051" y="2293180"/>
            <a:ext cx="1793123" cy="523220"/>
          </a:xfrm>
          <a:prstGeom prst="rect">
            <a:avLst/>
          </a:prstGeom>
          <a:noFill/>
        </p:spPr>
        <p:txBody>
          <a:bodyPr wrap="square" rtlCol="0">
            <a:spAutoFit/>
          </a:bodyPr>
          <a:lstStyle/>
          <a:p>
            <a:pPr>
              <a:spcAft>
                <a:spcPts val="600"/>
              </a:spcAft>
            </a:pPr>
            <a:r>
              <a:rPr lang="en-US" sz="2800" b="1">
                <a:solidFill>
                  <a:srgbClr val="2E103C"/>
                </a:solidFill>
                <a:latin typeface="Century Gothic" panose="020B0502020202020204" pitchFamily="34" charset="0"/>
                <a:ea typeface="Roboto Light" panose="02000000000000000000" pitchFamily="2" charset="0"/>
              </a:rPr>
              <a:t>Process</a:t>
            </a:r>
          </a:p>
        </p:txBody>
      </p:sp>
      <p:sp>
        <p:nvSpPr>
          <p:cNvPr id="8" name="TextBox 7">
            <a:extLst>
              <a:ext uri="{FF2B5EF4-FFF2-40B4-BE49-F238E27FC236}">
                <a16:creationId xmlns:a16="http://schemas.microsoft.com/office/drawing/2014/main" id="{B6A83300-5DC2-4CB3-A914-7FB4EE699489}"/>
              </a:ext>
            </a:extLst>
          </p:cNvPr>
          <p:cNvSpPr txBox="1"/>
          <p:nvPr/>
        </p:nvSpPr>
        <p:spPr>
          <a:xfrm>
            <a:off x="8185489" y="1306457"/>
            <a:ext cx="1687287" cy="523220"/>
          </a:xfrm>
          <a:prstGeom prst="rect">
            <a:avLst/>
          </a:prstGeom>
          <a:noFill/>
        </p:spPr>
        <p:txBody>
          <a:bodyPr wrap="square" rtlCol="0">
            <a:spAutoFit/>
          </a:bodyPr>
          <a:lstStyle/>
          <a:p>
            <a:pPr>
              <a:spcAft>
                <a:spcPts val="600"/>
              </a:spcAft>
            </a:pPr>
            <a:r>
              <a:rPr lang="en-US" sz="2800" b="1">
                <a:solidFill>
                  <a:srgbClr val="2E103C"/>
                </a:solidFill>
                <a:latin typeface="Century Gothic" panose="020B0502020202020204" pitchFamily="34" charset="0"/>
                <a:ea typeface="Roboto Light" panose="02000000000000000000" pitchFamily="2" charset="0"/>
              </a:rPr>
              <a:t>Mission</a:t>
            </a:r>
          </a:p>
        </p:txBody>
      </p:sp>
      <p:sp>
        <p:nvSpPr>
          <p:cNvPr id="10" name="TextBox 9">
            <a:extLst>
              <a:ext uri="{FF2B5EF4-FFF2-40B4-BE49-F238E27FC236}">
                <a16:creationId xmlns:a16="http://schemas.microsoft.com/office/drawing/2014/main" id="{785FEC4D-62B9-370E-FFE2-A21D2AD52662}"/>
              </a:ext>
            </a:extLst>
          </p:cNvPr>
          <p:cNvSpPr txBox="1"/>
          <p:nvPr/>
        </p:nvSpPr>
        <p:spPr>
          <a:xfrm>
            <a:off x="11573998" y="6080406"/>
            <a:ext cx="543739" cy="261610"/>
          </a:xfrm>
          <a:prstGeom prst="rect">
            <a:avLst/>
          </a:prstGeom>
          <a:noFill/>
        </p:spPr>
        <p:txBody>
          <a:bodyPr wrap="none" rtlCol="0">
            <a:spAutoFit/>
          </a:bodyPr>
          <a:lstStyle/>
          <a:p>
            <a:r>
              <a:rPr lang="en-US" sz="1100" err="1"/>
              <a:t>Wallie</a:t>
            </a:r>
            <a:endParaRPr lang="en-US" sz="1100"/>
          </a:p>
        </p:txBody>
      </p:sp>
    </p:spTree>
    <p:extLst>
      <p:ext uri="{BB962C8B-B14F-4D97-AF65-F5344CB8AC3E}">
        <p14:creationId xmlns:p14="http://schemas.microsoft.com/office/powerpoint/2010/main" val="15530020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SW PPT Template.potx" id="{819C6B3F-CF4A-4FAB-B92F-3DD4EFD2AA2E}" vid="{540F98D6-3A13-4921-A620-2803AC70CF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2022-05-17T04:00:00+00:00</Document_x0020_Dat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2.xml><?xml version="1.0" encoding="utf-8"?>
<?mso-contentType ?>
<FormTemplates xmlns="http://schemas.microsoft.com/sharepoint/v3/contenttype/forms"/>
</file>

<file path=customXml/item3.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file>

<file path=customXml/itemProps1.xml><?xml version="1.0" encoding="utf-8"?>
<ds:datastoreItem xmlns:ds="http://schemas.openxmlformats.org/officeDocument/2006/customXml" ds:itemID="{8AB8571A-EEB4-41B5-BE89-DFB299C2FD71}"/>
</file>

<file path=customXml/itemProps2.xml><?xml version="1.0" encoding="utf-8"?>
<ds:datastoreItem xmlns:ds="http://schemas.openxmlformats.org/officeDocument/2006/customXml" ds:itemID="{C5AACC7A-26B7-4C36-ACC7-4D522DAFC4C4}"/>
</file>

<file path=customXml/itemProps3.xml><?xml version="1.0" encoding="utf-8"?>
<ds:datastoreItem xmlns:ds="http://schemas.openxmlformats.org/officeDocument/2006/customXml" ds:itemID="{BB78FD12-E5AA-43AF-8115-AE1704FAD687}"/>
</file>

<file path=customXml/itemProps4.xml><?xml version="1.0" encoding="utf-8"?>
<ds:datastoreItem xmlns:ds="http://schemas.openxmlformats.org/officeDocument/2006/customXml" ds:itemID="{C5AACC7A-26B7-4C36-ACC7-4D522DAFC4C4}"/>
</file>

<file path=docProps/app.xml><?xml version="1.0" encoding="utf-8"?>
<Properties xmlns="http://schemas.openxmlformats.org/officeDocument/2006/extended-properties" xmlns:vt="http://schemas.openxmlformats.org/officeDocument/2006/docPropsVTypes">
  <Template>WSW PPT Template</Template>
  <Application>Microsoft Office PowerPoint</Application>
  <PresentationFormat>Widescreen</PresentationFormat>
  <Slides>29</Slides>
  <Notes>13</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USNC YEP Program Launch and Meetup Tuesday, May 17, 2022 | 1:00pm – 4:00pm</vt:lpstr>
      <vt:lpstr>PowerPoint Presentation</vt:lpstr>
      <vt:lpstr>Welcome to our first USNC YEP Hybrid Event!</vt:lpstr>
      <vt:lpstr>What should you expect this afternoon? Session Timeline</vt:lpstr>
      <vt:lpstr>What should you expect this afternoon? Presentation Outline</vt:lpstr>
      <vt:lpstr>Who is a Young and Emerging Professional?</vt:lpstr>
      <vt:lpstr>Establishing a National YEP Program in the U.S. </vt:lpstr>
      <vt:lpstr>Establishing a National YEP Program in the U.S.</vt:lpstr>
      <vt:lpstr>Value in Participation </vt:lpstr>
      <vt:lpstr>Establishing a National YEP Program in the U.S.</vt:lpstr>
      <vt:lpstr>Establishing a National YEP Program in the U.S.</vt:lpstr>
      <vt:lpstr>Upcoming Events &amp; Opportunities</vt:lpstr>
      <vt:lpstr>Testimonials  IEC YP Workshop 2021</vt:lpstr>
      <vt:lpstr>Upcoming Opportunities</vt:lpstr>
      <vt:lpstr>Testimonials</vt:lpstr>
      <vt:lpstr>Question &amp; Answer</vt:lpstr>
      <vt:lpstr>Facilitated Feedback Session</vt:lpstr>
      <vt:lpstr>Facilitated Feedback Session</vt:lpstr>
      <vt:lpstr>Facilitated Feedback Session</vt:lpstr>
      <vt:lpstr>15-MINUTE BREAK</vt:lpstr>
      <vt:lpstr>Working Session #1</vt:lpstr>
      <vt:lpstr>Working Session #1 Outcomes</vt:lpstr>
      <vt:lpstr>Working Session #2</vt:lpstr>
      <vt:lpstr>Working Session #2 Outcomes</vt:lpstr>
      <vt:lpstr>Wrap Up</vt:lpstr>
      <vt:lpstr>Thank you!</vt:lpstr>
      <vt:lpstr>Other World Standards Week Events of Interest</vt:lpstr>
      <vt:lpstr>Networking Reception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Launching a US National Young and Emerging Professional Program</dc:title>
  <dc:creator>Schmaus, Carrie</dc:creator>
  <cp:revision>57</cp:revision>
  <cp:lastPrinted>2022-05-15T18:47:25Z</cp:lastPrinted>
  <dcterms:created xsi:type="dcterms:W3CDTF">2021-09-15T21:16:11Z</dcterms:created>
  <dcterms:modified xsi:type="dcterms:W3CDTF">2022-05-23T17:45:43Z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68518933-7dcb-4bfd-9bf4-6d555da58e9b</vt:lpwstr>
  </property>
</Properties>
</file>